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 id="2147483814" r:id="rId2"/>
  </p:sldMasterIdLst>
  <p:notesMasterIdLst>
    <p:notesMasterId r:id="rId25"/>
  </p:notesMasterIdLst>
  <p:sldIdLst>
    <p:sldId id="259" r:id="rId3"/>
    <p:sldId id="297" r:id="rId4"/>
    <p:sldId id="322" r:id="rId5"/>
    <p:sldId id="323" r:id="rId6"/>
    <p:sldId id="328" r:id="rId7"/>
    <p:sldId id="329" r:id="rId8"/>
    <p:sldId id="340" r:id="rId9"/>
    <p:sldId id="341" r:id="rId10"/>
    <p:sldId id="342" r:id="rId11"/>
    <p:sldId id="343" r:id="rId12"/>
    <p:sldId id="344" r:id="rId13"/>
    <p:sldId id="336" r:id="rId14"/>
    <p:sldId id="337" r:id="rId15"/>
    <p:sldId id="338" r:id="rId16"/>
    <p:sldId id="339" r:id="rId17"/>
    <p:sldId id="330" r:id="rId18"/>
    <p:sldId id="335" r:id="rId19"/>
    <p:sldId id="331" r:id="rId20"/>
    <p:sldId id="332" r:id="rId21"/>
    <p:sldId id="333" r:id="rId22"/>
    <p:sldId id="334" r:id="rId23"/>
    <p:sldId id="29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5">
          <p15:clr>
            <a:srgbClr val="A4A3A4"/>
          </p15:clr>
        </p15:guide>
        <p15:guide id="2" pos="4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4B"/>
    <a:srgbClr val="A6032A"/>
    <a:srgbClr val="F7FCF6"/>
    <a:srgbClr val="FCFAF1"/>
    <a:srgbClr val="F3FEF5"/>
    <a:srgbClr val="1E55B0"/>
    <a:srgbClr val="1953A5"/>
    <a:srgbClr val="18325D"/>
    <a:srgbClr val="829DBB"/>
    <a:srgbClr val="99B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4906"/>
  </p:normalViewPr>
  <p:slideViewPr>
    <p:cSldViewPr snapToGrid="0" snapToObjects="1">
      <p:cViewPr varScale="1">
        <p:scale>
          <a:sx n="81" d="100"/>
          <a:sy n="81" d="100"/>
        </p:scale>
        <p:origin x="1762" y="72"/>
      </p:cViewPr>
      <p:guideLst>
        <p:guide orient="horz" pos="1145"/>
        <p:guide pos="42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96" d="100"/>
          <a:sy n="196" d="100"/>
        </p:scale>
        <p:origin x="320" y="-1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1B747-B275-4AF3-8B1C-BD5B3CFE6431}" type="datetimeFigureOut">
              <a:rPr lang="en-US" smtClean="0"/>
              <a:t>5/16/2016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0ED2B-F29B-4D12-93FE-CB6A8EF78B36}" type="slidenum">
              <a:rPr lang="en-US" smtClean="0"/>
              <a:t>‹#›</a:t>
            </a:fld>
            <a:endParaRPr lang="en-US"/>
          </a:p>
        </p:txBody>
      </p:sp>
    </p:spTree>
    <p:extLst>
      <p:ext uri="{BB962C8B-B14F-4D97-AF65-F5344CB8AC3E}">
        <p14:creationId xmlns:p14="http://schemas.microsoft.com/office/powerpoint/2010/main" val="395262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Eleanor</a:t>
            </a:r>
            <a:r>
              <a:rPr lang="en-US" baseline="0" dirty="0" smtClean="0"/>
              <a:t> (3-5 minutes): Introduce the EOSDN Math Project—overarching purpose, brief overview of past 3 years.</a:t>
            </a:r>
            <a:endParaRPr lang="en-US" dirty="0"/>
          </a:p>
        </p:txBody>
      </p:sp>
      <p:sp>
        <p:nvSpPr>
          <p:cNvPr id="4" name="Slide Number Placeholder 3"/>
          <p:cNvSpPr>
            <a:spLocks noGrp="1"/>
          </p:cNvSpPr>
          <p:nvPr>
            <p:ph type="sldNum" sz="quarter" idx="10"/>
          </p:nvPr>
        </p:nvSpPr>
        <p:spPr/>
        <p:txBody>
          <a:bodyPr/>
          <a:lstStyle/>
          <a:p>
            <a:fld id="{40A0ED2B-F29B-4D12-93FE-CB6A8EF78B36}" type="slidenum">
              <a:rPr lang="en-US" smtClean="0"/>
              <a:t>2</a:t>
            </a:fld>
            <a:endParaRPr lang="en-US"/>
          </a:p>
        </p:txBody>
      </p:sp>
    </p:spTree>
    <p:extLst>
      <p:ext uri="{BB962C8B-B14F-4D97-AF65-F5344CB8AC3E}">
        <p14:creationId xmlns:p14="http://schemas.microsoft.com/office/powerpoint/2010/main" val="2527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40429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Catherine </a:t>
            </a:r>
            <a:r>
              <a:rPr lang="en-US" baseline="0" dirty="0" smtClean="0">
                <a:sym typeface="Wingdings"/>
              </a:rPr>
              <a:t>(6-8 min): Describe how </a:t>
            </a:r>
            <a:r>
              <a:rPr lang="en-US" baseline="0" dirty="0" err="1" smtClean="0">
                <a:sym typeface="Wingdings"/>
              </a:rPr>
              <a:t>AfL</a:t>
            </a:r>
            <a:r>
              <a:rPr lang="en-US" baseline="0" dirty="0" smtClean="0">
                <a:sym typeface="Wingdings"/>
              </a:rPr>
              <a:t> has played a role in your DSB’s inquiry—you supporting teachers’ use </a:t>
            </a:r>
            <a:r>
              <a:rPr lang="en-US" baseline="0" dirty="0" err="1" smtClean="0">
                <a:sym typeface="Wingdings"/>
              </a:rPr>
              <a:t>AfL</a:t>
            </a:r>
            <a:r>
              <a:rPr lang="en-US" baseline="0" dirty="0" smtClean="0">
                <a:sym typeface="Wingdings"/>
              </a:rPr>
              <a:t> in the classroom with students OR you using </a:t>
            </a:r>
            <a:r>
              <a:rPr lang="en-US" baseline="0" dirty="0" err="1" smtClean="0">
                <a:sym typeface="Wingdings"/>
              </a:rPr>
              <a:t>AfL</a:t>
            </a:r>
            <a:r>
              <a:rPr lang="en-US" baseline="0" dirty="0" smtClean="0">
                <a:sym typeface="Wingdings"/>
              </a:rPr>
              <a:t> to support teachers’ learning in the project OR something else </a:t>
            </a:r>
            <a:r>
              <a:rPr lang="en-US" baseline="0" dirty="0" err="1" smtClean="0">
                <a:sym typeface="Wingdings"/>
              </a:rPr>
              <a:t>AfL</a:t>
            </a:r>
            <a:r>
              <a:rPr lang="en-US" baseline="0" dirty="0" smtClean="0">
                <a:sym typeface="Wingdings"/>
              </a:rPr>
              <a:t>-related</a:t>
            </a:r>
            <a:endParaRPr lang="en-US" dirty="0" smtClean="0"/>
          </a:p>
          <a:p>
            <a:endParaRPr lang="en-US" dirty="0"/>
          </a:p>
        </p:txBody>
      </p:sp>
      <p:sp>
        <p:nvSpPr>
          <p:cNvPr id="4" name="Slide Number Placeholder 3"/>
          <p:cNvSpPr>
            <a:spLocks noGrp="1"/>
          </p:cNvSpPr>
          <p:nvPr>
            <p:ph type="sldNum" sz="quarter" idx="10"/>
          </p:nvPr>
        </p:nvSpPr>
        <p:spPr/>
        <p:txBody>
          <a:bodyPr/>
          <a:lstStyle/>
          <a:p>
            <a:fld id="{40A0ED2B-F29B-4D12-93FE-CB6A8EF78B36}" type="slidenum">
              <a:rPr lang="en-US" smtClean="0"/>
              <a:t>12</a:t>
            </a:fld>
            <a:endParaRPr lang="en-US"/>
          </a:p>
        </p:txBody>
      </p:sp>
    </p:spTree>
    <p:extLst>
      <p:ext uri="{BB962C8B-B14F-4D97-AF65-F5344CB8AC3E}">
        <p14:creationId xmlns:p14="http://schemas.microsoft.com/office/powerpoint/2010/main" val="46270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very brief</a:t>
            </a:r>
            <a:r>
              <a:rPr lang="en-CA" baseline="0" dirty="0" smtClean="0"/>
              <a:t> explanation of how we as an EOSDN team decided to focus on assessment and feedback. </a:t>
            </a:r>
            <a:endParaRPr lang="en-CA" dirty="0"/>
          </a:p>
        </p:txBody>
      </p:sp>
      <p:sp>
        <p:nvSpPr>
          <p:cNvPr id="4" name="Slide Number Placeholder 3"/>
          <p:cNvSpPr>
            <a:spLocks noGrp="1"/>
          </p:cNvSpPr>
          <p:nvPr>
            <p:ph type="sldNum" sz="quarter" idx="10"/>
          </p:nvPr>
        </p:nvSpPr>
        <p:spPr/>
        <p:txBody>
          <a:bodyPr/>
          <a:lstStyle/>
          <a:p>
            <a:fld id="{40A0ED2B-F29B-4D12-93FE-CB6A8EF78B36}" type="slidenum">
              <a:rPr lang="en-US" smtClean="0"/>
              <a:t>13</a:t>
            </a:fld>
            <a:endParaRPr lang="en-US"/>
          </a:p>
        </p:txBody>
      </p:sp>
    </p:spTree>
    <p:extLst>
      <p:ext uri="{BB962C8B-B14F-4D97-AF65-F5344CB8AC3E}">
        <p14:creationId xmlns:p14="http://schemas.microsoft.com/office/powerpoint/2010/main" val="173822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 through how I supported</a:t>
            </a:r>
            <a:r>
              <a:rPr lang="en-CA" baseline="0" dirty="0" smtClean="0"/>
              <a:t> in schools (remove the barrier) </a:t>
            </a:r>
            <a:endParaRPr lang="en-CA" dirty="0"/>
          </a:p>
        </p:txBody>
      </p:sp>
      <p:sp>
        <p:nvSpPr>
          <p:cNvPr id="4" name="Slide Number Placeholder 3"/>
          <p:cNvSpPr>
            <a:spLocks noGrp="1"/>
          </p:cNvSpPr>
          <p:nvPr>
            <p:ph type="sldNum" sz="quarter" idx="10"/>
          </p:nvPr>
        </p:nvSpPr>
        <p:spPr/>
        <p:txBody>
          <a:bodyPr/>
          <a:lstStyle/>
          <a:p>
            <a:fld id="{40A0ED2B-F29B-4D12-93FE-CB6A8EF78B36}" type="slidenum">
              <a:rPr lang="en-US" smtClean="0"/>
              <a:t>14</a:t>
            </a:fld>
            <a:endParaRPr lang="en-US"/>
          </a:p>
        </p:txBody>
      </p:sp>
    </p:spTree>
    <p:extLst>
      <p:ext uri="{BB962C8B-B14F-4D97-AF65-F5344CB8AC3E}">
        <p14:creationId xmlns:p14="http://schemas.microsoft.com/office/powerpoint/2010/main" val="4927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 to teachers experiences.</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40A0ED2B-F29B-4D12-93FE-CB6A8EF78B36}" type="slidenum">
              <a:rPr lang="en-US" smtClean="0"/>
              <a:t>15</a:t>
            </a:fld>
            <a:endParaRPr lang="en-US"/>
          </a:p>
        </p:txBody>
      </p:sp>
    </p:spTree>
    <p:extLst>
      <p:ext uri="{BB962C8B-B14F-4D97-AF65-F5344CB8AC3E}">
        <p14:creationId xmlns:p14="http://schemas.microsoft.com/office/powerpoint/2010/main" val="33633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Vicki (6-8 min): Describe how AfL has played a role in your DSB’s inquiry—you supporting teachers’ use AfL in the classroom with students OR you using AfL to support teachers’ learning in the project OR something else AfL-related</a:t>
            </a:r>
          </a:p>
        </p:txBody>
      </p:sp>
    </p:spTree>
    <p:extLst>
      <p:ext uri="{BB962C8B-B14F-4D97-AF65-F5344CB8AC3E}">
        <p14:creationId xmlns:p14="http://schemas.microsoft.com/office/powerpoint/2010/main" val="108312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Vicki (6-8 min): Describe how AfL has played a role in your DSB’s inquiry—you supporting teachers’ use AfL in the classroom with students OR you using AfL to support teachers’ learning in the project OR something else AfL-related</a:t>
            </a:r>
          </a:p>
        </p:txBody>
      </p:sp>
    </p:spTree>
    <p:extLst>
      <p:ext uri="{BB962C8B-B14F-4D97-AF65-F5344CB8AC3E}">
        <p14:creationId xmlns:p14="http://schemas.microsoft.com/office/powerpoint/2010/main" val="204893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CA" dirty="0" smtClean="0"/>
              <a:t>Tracy</a:t>
            </a:r>
            <a:endParaRPr dirty="0"/>
          </a:p>
        </p:txBody>
      </p:sp>
    </p:spTree>
    <p:extLst>
      <p:ext uri="{BB962C8B-B14F-4D97-AF65-F5344CB8AC3E}">
        <p14:creationId xmlns:p14="http://schemas.microsoft.com/office/powerpoint/2010/main" val="167943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0494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CA" dirty="0" smtClean="0"/>
              <a:t>Tracy</a:t>
            </a:r>
            <a:endParaRPr dirty="0"/>
          </a:p>
        </p:txBody>
      </p:sp>
    </p:spTree>
    <p:extLst>
      <p:ext uri="{BB962C8B-B14F-4D97-AF65-F5344CB8AC3E}">
        <p14:creationId xmlns:p14="http://schemas.microsoft.com/office/powerpoint/2010/main" val="67381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Tammy (3 minutes): Describe</a:t>
            </a:r>
            <a:r>
              <a:rPr lang="en-US" baseline="0" dirty="0" smtClean="0"/>
              <a:t> monthly steering committee meeting structure and process for determining regional guiding questions each year. Highlight our increased focus on </a:t>
            </a:r>
            <a:r>
              <a:rPr lang="en-US" baseline="0" dirty="0" err="1" smtClean="0"/>
              <a:t>AfL</a:t>
            </a:r>
            <a:r>
              <a:rPr lang="en-US" baseline="0" dirty="0" smtClean="0"/>
              <a:t> in Year 2 and 3 guiding questions.</a:t>
            </a:r>
            <a:endParaRPr lang="en-US" dirty="0"/>
          </a:p>
        </p:txBody>
      </p:sp>
      <p:sp>
        <p:nvSpPr>
          <p:cNvPr id="4" name="Slide Number Placeholder 3"/>
          <p:cNvSpPr>
            <a:spLocks noGrp="1"/>
          </p:cNvSpPr>
          <p:nvPr>
            <p:ph type="sldNum" sz="quarter" idx="10"/>
          </p:nvPr>
        </p:nvSpPr>
        <p:spPr/>
        <p:txBody>
          <a:bodyPr/>
          <a:lstStyle/>
          <a:p>
            <a:fld id="{40A0ED2B-F29B-4D12-93FE-CB6A8EF78B36}" type="slidenum">
              <a:rPr lang="en-US" smtClean="0"/>
              <a:t>3</a:t>
            </a:fld>
            <a:endParaRPr lang="en-US"/>
          </a:p>
        </p:txBody>
      </p:sp>
    </p:spTree>
    <p:extLst>
      <p:ext uri="{BB962C8B-B14F-4D97-AF65-F5344CB8AC3E}">
        <p14:creationId xmlns:p14="http://schemas.microsoft.com/office/powerpoint/2010/main" val="52497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CA" dirty="0" smtClean="0"/>
              <a:t>Tracy</a:t>
            </a:r>
            <a:endParaRPr dirty="0"/>
          </a:p>
        </p:txBody>
      </p:sp>
    </p:spTree>
    <p:extLst>
      <p:ext uri="{BB962C8B-B14F-4D97-AF65-F5344CB8AC3E}">
        <p14:creationId xmlns:p14="http://schemas.microsoft.com/office/powerpoint/2010/main" val="1551636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Approx</a:t>
            </a:r>
            <a:r>
              <a:rPr lang="en-US" dirty="0" smtClean="0"/>
              <a:t> 10 minutes for questions</a:t>
            </a:r>
            <a:endParaRPr lang="en-US" dirty="0"/>
          </a:p>
        </p:txBody>
      </p:sp>
      <p:sp>
        <p:nvSpPr>
          <p:cNvPr id="4" name="Slide Number Placeholder 3"/>
          <p:cNvSpPr>
            <a:spLocks noGrp="1"/>
          </p:cNvSpPr>
          <p:nvPr>
            <p:ph type="sldNum" sz="quarter" idx="10"/>
          </p:nvPr>
        </p:nvSpPr>
        <p:spPr/>
        <p:txBody>
          <a:bodyPr/>
          <a:lstStyle/>
          <a:p>
            <a:fld id="{40A0ED2B-F29B-4D12-93FE-CB6A8EF78B36}" type="slidenum">
              <a:rPr lang="en-US" smtClean="0"/>
              <a:t>22</a:t>
            </a:fld>
            <a:endParaRPr lang="en-US"/>
          </a:p>
        </p:txBody>
      </p:sp>
    </p:spTree>
    <p:extLst>
      <p:ext uri="{BB962C8B-B14F-4D97-AF65-F5344CB8AC3E}">
        <p14:creationId xmlns:p14="http://schemas.microsoft.com/office/powerpoint/2010/main" val="72233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85800"/>
            <a:ext cx="4572000" cy="3429000"/>
          </a:xfrm>
        </p:spPr>
      </p:sp>
      <p:sp>
        <p:nvSpPr>
          <p:cNvPr id="3" name="Notes Placeholder 2"/>
          <p:cNvSpPr>
            <a:spLocks noGrp="1"/>
          </p:cNvSpPr>
          <p:nvPr>
            <p:ph type="body" idx="1"/>
          </p:nvPr>
        </p:nvSpPr>
        <p:spPr>
          <a:xfrm>
            <a:off x="79513" y="4262104"/>
            <a:ext cx="6710901" cy="4946471"/>
          </a:xfrm>
        </p:spPr>
        <p:txBody>
          <a:bodyPr/>
          <a:lstStyle/>
          <a:p>
            <a:pPr marL="0" indent="0">
              <a:buFontTx/>
              <a:buNone/>
            </a:pPr>
            <a:r>
              <a:rPr lang="en-US" dirty="0" smtClean="0"/>
              <a:t>Danielle (3 minutes): Describe</a:t>
            </a:r>
            <a:r>
              <a:rPr lang="en-US" baseline="0" dirty="0" smtClean="0"/>
              <a:t> Queen’s role in the project. </a:t>
            </a:r>
          </a:p>
          <a:p>
            <a:pPr marL="0" indent="0">
              <a:buFontTx/>
              <a:buNone/>
            </a:pPr>
            <a:endParaRPr lang="en-US" dirty="0"/>
          </a:p>
          <a:p>
            <a:r>
              <a:rPr lang="en-US" b="1" u="sng" dirty="0" smtClean="0"/>
              <a:t>Queen’s </a:t>
            </a:r>
            <a:r>
              <a:rPr lang="en-US" b="1" u="sng" dirty="0"/>
              <a:t>role in this project is twofold: </a:t>
            </a:r>
          </a:p>
          <a:p>
            <a:r>
              <a:rPr lang="en-US" dirty="0"/>
              <a:t>(1) </a:t>
            </a:r>
            <a:r>
              <a:rPr lang="en-US" dirty="0" smtClean="0"/>
              <a:t>Co-facilitate monthly steering committee meetings and provide in-between support for DSB facilitators with respect to data fluency: model and support inquiry </a:t>
            </a:r>
            <a:r>
              <a:rPr lang="en-US" dirty="0"/>
              <a:t>and data processes that facilitators can use to </a:t>
            </a:r>
            <a:r>
              <a:rPr lang="en-US" dirty="0" smtClean="0"/>
              <a:t>inform </a:t>
            </a:r>
            <a:r>
              <a:rPr lang="en-US" dirty="0"/>
              <a:t>their DSB  inquiries and the inquires of their school/teacher teams</a:t>
            </a:r>
          </a:p>
          <a:p>
            <a:endParaRPr lang="en-US" dirty="0"/>
          </a:p>
          <a:p>
            <a:r>
              <a:rPr lang="en-US" dirty="0"/>
              <a:t>(2) </a:t>
            </a:r>
            <a:r>
              <a:rPr lang="en-US" dirty="0" smtClean="0"/>
              <a:t>Lead </a:t>
            </a:r>
            <a:r>
              <a:rPr lang="en-US" dirty="0"/>
              <a:t>the regional inquiry—collect and analyze data from multiple stakeholder groups across all 9 </a:t>
            </a:r>
            <a:r>
              <a:rPr lang="en-US" dirty="0" smtClean="0"/>
              <a:t>DSBs to inform regional professional learning efforts</a:t>
            </a:r>
            <a:endParaRPr lang="en-US" dirty="0"/>
          </a:p>
          <a:p>
            <a:pPr marL="0" indent="0">
              <a:buFontTx/>
              <a:buNone/>
            </a:pPr>
            <a:endParaRPr lang="en-US" dirty="0"/>
          </a:p>
          <a:p>
            <a:pPr marL="0" indent="0">
              <a:buFontTx/>
              <a:buNone/>
            </a:pPr>
            <a:r>
              <a:rPr lang="en-US" dirty="0" smtClean="0"/>
              <a:t>-in each of these contexts, the inquiries are different but nested within the regional inquiry and guiding questions</a:t>
            </a:r>
          </a:p>
          <a:p>
            <a:pPr marL="0" indent="0">
              <a:buFontTx/>
              <a:buNone/>
            </a:pPr>
            <a:endParaRPr lang="en-US" dirty="0"/>
          </a:p>
          <a:p>
            <a:pPr marL="0" indent="0">
              <a:buFontTx/>
              <a:buNone/>
            </a:pPr>
            <a:r>
              <a:rPr lang="en-US" u="sng" dirty="0" err="1" smtClean="0"/>
              <a:t>AfL</a:t>
            </a:r>
            <a:r>
              <a:rPr lang="en-US" u="sng" dirty="0" smtClean="0"/>
              <a:t> is evident in 3 ways: </a:t>
            </a:r>
          </a:p>
          <a:p>
            <a:pPr marL="228600" indent="-228600">
              <a:buFontTx/>
              <a:buAutoNum type="arabicParenBoth"/>
            </a:pPr>
            <a:r>
              <a:rPr lang="en-US" dirty="0" smtClean="0"/>
              <a:t>Facilitators supporting teachers’ use of </a:t>
            </a:r>
            <a:r>
              <a:rPr lang="en-US" dirty="0" err="1" smtClean="0"/>
              <a:t>AfL</a:t>
            </a:r>
            <a:r>
              <a:rPr lang="en-US" dirty="0" smtClean="0"/>
              <a:t> in the classroom to support students’ learning </a:t>
            </a:r>
          </a:p>
          <a:p>
            <a:pPr marL="228600" indent="-228600">
              <a:buFontTx/>
              <a:buAutoNum type="arabicParenBoth"/>
            </a:pPr>
            <a:r>
              <a:rPr lang="en-US" dirty="0" smtClean="0"/>
              <a:t>Facilitators using </a:t>
            </a:r>
            <a:r>
              <a:rPr lang="en-US" dirty="0" err="1" smtClean="0"/>
              <a:t>AfL</a:t>
            </a:r>
            <a:r>
              <a:rPr lang="en-US" dirty="0" smtClean="0"/>
              <a:t> to support teachers’ learning in the project</a:t>
            </a:r>
          </a:p>
          <a:p>
            <a:pPr marL="228600" indent="-228600">
              <a:buFontTx/>
              <a:buAutoNum type="arabicParenBoth"/>
            </a:pPr>
            <a:r>
              <a:rPr lang="en-US" dirty="0" smtClean="0"/>
              <a:t>Queen’s use of </a:t>
            </a:r>
            <a:r>
              <a:rPr lang="en-US" dirty="0" err="1" smtClean="0"/>
              <a:t>AfL</a:t>
            </a:r>
            <a:r>
              <a:rPr lang="en-US" dirty="0" smtClean="0"/>
              <a:t> to support facilitators’ learning in the project</a:t>
            </a:r>
          </a:p>
          <a:p>
            <a:pPr marL="0" indent="0">
              <a:buFontTx/>
              <a:buNone/>
            </a:pPr>
            <a:endParaRPr lang="en-US" dirty="0"/>
          </a:p>
          <a:p>
            <a:pPr marL="0" indent="0">
              <a:buFontTx/>
              <a:buNone/>
            </a:pPr>
            <a:r>
              <a:rPr lang="en-US" dirty="0" smtClean="0"/>
              <a:t>-in each context, different stakeholders are primarily responsible for data collection (e.g., Queen’s team and project leads, facilitators, administrators, teachers) however different roles can support each other in their inquiries (e.g., Queen’s supporting facilitators, facilitators supporting classroom teachers)</a:t>
            </a:r>
          </a:p>
          <a:p>
            <a:pPr marL="0" indent="0">
              <a:buFontTx/>
              <a:buNone/>
            </a:pPr>
            <a:endParaRPr lang="en-US" dirty="0"/>
          </a:p>
          <a:p>
            <a:pPr marL="0" indent="0">
              <a:buFontTx/>
              <a:buNone/>
            </a:pPr>
            <a:r>
              <a:rPr lang="en-US" dirty="0" smtClean="0"/>
              <a:t>-data collected in each context informs that context (primarily) as well as  the other contexts, especially </a:t>
            </a:r>
            <a:r>
              <a:rPr lang="en-US" dirty="0" err="1" smtClean="0"/>
              <a:t>neighboruing</a:t>
            </a:r>
            <a:r>
              <a:rPr lang="en-US" dirty="0" smtClean="0"/>
              <a:t> contexts</a:t>
            </a:r>
          </a:p>
          <a:p>
            <a:pPr marL="0" indent="0">
              <a:buFontTx/>
              <a:buNone/>
            </a:pPr>
            <a:endParaRPr lang="en-US" dirty="0"/>
          </a:p>
          <a:p>
            <a:endParaRPr lang="en-US" dirty="0" smtClean="0"/>
          </a:p>
          <a:p>
            <a:pPr marL="0" indent="0">
              <a:buFontTx/>
              <a:buNone/>
            </a:pPr>
            <a:endParaRPr lang="en-US" dirty="0"/>
          </a:p>
          <a:p>
            <a:pPr marL="0" indent="0">
              <a:buFontTx/>
              <a:buNone/>
            </a:pPr>
            <a:endParaRPr lang="en-US" dirty="0" smtClean="0"/>
          </a:p>
          <a:p>
            <a:pPr marL="0" indent="0">
              <a:buFontTx/>
              <a:buNone/>
            </a:pPr>
            <a:endParaRPr lang="en-US" dirty="0"/>
          </a:p>
          <a:p>
            <a:pPr marL="0" indent="0">
              <a:buFontTx/>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290FDDAF-213A-4A42-9851-13D4C6FCA8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4202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Sharon (3 minutes): Highlight connections we made</a:t>
            </a:r>
            <a:r>
              <a:rPr lang="en-US" baseline="0" dirty="0" smtClean="0"/>
              <a:t> between </a:t>
            </a:r>
            <a:r>
              <a:rPr lang="en-US" baseline="0" dirty="0" err="1" smtClean="0"/>
              <a:t>AfL</a:t>
            </a:r>
            <a:r>
              <a:rPr lang="en-US" baseline="0" dirty="0" smtClean="0"/>
              <a:t> and pedagogical documentation within the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40A0ED2B-F29B-4D12-93FE-CB6A8EF78B36}" type="slidenum">
              <a:rPr lang="en-US" smtClean="0"/>
              <a:t>5</a:t>
            </a:fld>
            <a:endParaRPr lang="en-US"/>
          </a:p>
        </p:txBody>
      </p:sp>
    </p:spTree>
    <p:extLst>
      <p:ext uri="{BB962C8B-B14F-4D97-AF65-F5344CB8AC3E}">
        <p14:creationId xmlns:p14="http://schemas.microsoft.com/office/powerpoint/2010/main" val="162315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Sharon (3 minutes): Highlight connections we made</a:t>
            </a:r>
            <a:r>
              <a:rPr lang="en-US" baseline="0" dirty="0" smtClean="0"/>
              <a:t> between </a:t>
            </a:r>
            <a:r>
              <a:rPr lang="en-US" baseline="0" dirty="0" err="1" smtClean="0"/>
              <a:t>AfL</a:t>
            </a:r>
            <a:r>
              <a:rPr lang="en-US" baseline="0" dirty="0" smtClean="0"/>
              <a:t> and pedagogical documentation within the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40A0ED2B-F29B-4D12-93FE-CB6A8EF78B36}" type="slidenum">
              <a:rPr lang="en-US" smtClean="0"/>
              <a:t>6</a:t>
            </a:fld>
            <a:endParaRPr lang="en-US"/>
          </a:p>
        </p:txBody>
      </p:sp>
    </p:spTree>
    <p:extLst>
      <p:ext uri="{BB962C8B-B14F-4D97-AF65-F5344CB8AC3E}">
        <p14:creationId xmlns:p14="http://schemas.microsoft.com/office/powerpoint/2010/main" val="114567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Jackie (6-8 min): Describe how AfL has played a role in your DSB’s inquiry—you supporting teachers’ use AfL in the classroom with students OR you using AfL to support teachers’ learning in the project OR something else AfL-related</a:t>
            </a: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140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24388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3" name="Shape 1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88613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69922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40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03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68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8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64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13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136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81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93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578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0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F6AE53F-E227-A345-A672-286B2CEC4DE6}" type="datetimeFigureOut">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F6AE53F-E227-A345-A672-286B2CEC4DE6}" type="datetimeFigureOut">
              <a:rPr lang="en-US" smtClean="0"/>
              <a:pPr/>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F6AE53F-E227-A345-A672-286B2CEC4DE6}" type="datetimeFigureOut">
              <a:rPr lang="en-US" smtClean="0"/>
              <a:pPr/>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smtClean="0"/>
              <a:pPr/>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AE53F-E227-A345-A672-286B2CEC4DE6}" type="datetimeFigureOut">
              <a:rPr lang="en-US" smtClean="0"/>
              <a:pPr/>
              <a:t>5/16/2016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37617-F04D-2D48-8B5D-62F0364B9B54}" type="slidenum">
              <a:rPr lang="en-US" smtClean="0"/>
              <a:pPr/>
              <a:t>‹#›</a:t>
            </a:fld>
            <a:endParaRPr lang="en-US"/>
          </a:p>
        </p:txBody>
      </p:sp>
      <p:pic>
        <p:nvPicPr>
          <p:cNvPr id="7" name="Picture 6" descr="Queens ppt artwork A.ai"/>
          <p:cNvPicPr>
            <a:picLocks noChangeAspect="1"/>
          </p:cNvPicPr>
          <p:nvPr userDrawn="1"/>
        </p:nvPicPr>
        <p:blipFill>
          <a:blip r:embed="rId13"/>
          <a:stretch>
            <a:fillRect/>
          </a:stretch>
        </p:blipFill>
        <p:spPr>
          <a:xfrm>
            <a:off x="0" y="2685"/>
            <a:ext cx="9144000" cy="6858001"/>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AE53F-E227-A345-A672-286B2CEC4DE6}" type="datetimeFigureOut">
              <a:rPr lang="en-US" smtClean="0">
                <a:solidFill>
                  <a:prstClr val="black">
                    <a:tint val="75000"/>
                  </a:prstClr>
                </a:solidFill>
              </a:rPr>
              <a:pPr/>
              <a:t>5/16/2016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37617-F04D-2D48-8B5D-62F0364B9B54}" type="slidenum">
              <a:rPr lang="en-US" smtClean="0">
                <a:solidFill>
                  <a:prstClr val="black">
                    <a:tint val="75000"/>
                  </a:prstClr>
                </a:solidFill>
              </a:rPr>
              <a:pPr/>
              <a:t>‹#›</a:t>
            </a:fld>
            <a:endParaRPr lang="en-US">
              <a:solidFill>
                <a:prstClr val="black">
                  <a:tint val="75000"/>
                </a:prstClr>
              </a:solidFill>
            </a:endParaRPr>
          </a:p>
        </p:txBody>
      </p:sp>
      <p:pic>
        <p:nvPicPr>
          <p:cNvPr id="7" name="Picture 6" descr="Queens ppt artwork A.ai"/>
          <p:cNvPicPr>
            <a:picLocks noChangeAspect="1"/>
          </p:cNvPicPr>
          <p:nvPr userDrawn="1"/>
        </p:nvPicPr>
        <p:blipFill>
          <a:blip r:embed="rId13"/>
          <a:stretch>
            <a:fillRect/>
          </a:stretch>
        </p:blipFill>
        <p:spPr>
          <a:xfrm>
            <a:off x="0" y="2685"/>
            <a:ext cx="9144000" cy="6858001"/>
          </a:xfrm>
          <a:prstGeom prst="rect">
            <a:avLst/>
          </a:prstGeom>
        </p:spPr>
      </p:pic>
    </p:spTree>
    <p:extLst>
      <p:ext uri="{BB962C8B-B14F-4D97-AF65-F5344CB8AC3E}">
        <p14:creationId xmlns:p14="http://schemas.microsoft.com/office/powerpoint/2010/main" val="333086171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CF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880" y="1738043"/>
            <a:ext cx="7747594" cy="2387599"/>
          </a:xfrm>
        </p:spPr>
        <p:txBody>
          <a:bodyPr>
            <a:noAutofit/>
          </a:bodyPr>
          <a:lstStyle/>
          <a:p>
            <a:r>
              <a:rPr lang="en-US" sz="3600" b="1" dirty="0" smtClean="0">
                <a:solidFill>
                  <a:srgbClr val="01214B"/>
                </a:solidFill>
                <a:latin typeface="Cambria" panose="02040503050406030204" pitchFamily="18" charset="0"/>
                <a:cs typeface="Helvetica Neue"/>
              </a:rPr>
              <a:t>Supporting Regional </a:t>
            </a:r>
            <a:r>
              <a:rPr lang="en-US" sz="3600" b="1" dirty="0" err="1" smtClean="0">
                <a:solidFill>
                  <a:srgbClr val="01214B"/>
                </a:solidFill>
                <a:latin typeface="Cambria" panose="02040503050406030204" pitchFamily="18" charset="0"/>
                <a:cs typeface="Helvetica Neue"/>
              </a:rPr>
              <a:t>AfL</a:t>
            </a:r>
            <a:r>
              <a:rPr lang="en-US" sz="3600" b="1" dirty="0" smtClean="0">
                <a:solidFill>
                  <a:srgbClr val="01214B"/>
                </a:solidFill>
                <a:latin typeface="Cambria" panose="02040503050406030204" pitchFamily="18" charset="0"/>
                <a:cs typeface="Helvetica Neue"/>
              </a:rPr>
              <a:t> </a:t>
            </a:r>
            <a:br>
              <a:rPr lang="en-US" sz="3600" b="1" dirty="0" smtClean="0">
                <a:solidFill>
                  <a:srgbClr val="01214B"/>
                </a:solidFill>
                <a:latin typeface="Cambria" panose="02040503050406030204" pitchFamily="18" charset="0"/>
                <a:cs typeface="Helvetica Neue"/>
              </a:rPr>
            </a:br>
            <a:r>
              <a:rPr lang="en-US" sz="3600" b="1" dirty="0" smtClean="0">
                <a:solidFill>
                  <a:srgbClr val="01214B"/>
                </a:solidFill>
                <a:latin typeface="Cambria" panose="02040503050406030204" pitchFamily="18" charset="0"/>
                <a:cs typeface="Helvetica Neue"/>
              </a:rPr>
              <a:t>in K-12 Mathematics </a:t>
            </a:r>
            <a:br>
              <a:rPr lang="en-US" sz="3600" b="1" dirty="0" smtClean="0">
                <a:solidFill>
                  <a:srgbClr val="01214B"/>
                </a:solidFill>
                <a:latin typeface="Cambria" panose="02040503050406030204" pitchFamily="18" charset="0"/>
                <a:cs typeface="Helvetica Neue"/>
              </a:rPr>
            </a:br>
            <a:r>
              <a:rPr lang="en-US" sz="3600" b="1" dirty="0" smtClean="0">
                <a:solidFill>
                  <a:srgbClr val="01214B"/>
                </a:solidFill>
                <a:latin typeface="Cambria" panose="02040503050406030204" pitchFamily="18" charset="0"/>
                <a:cs typeface="Helvetica Neue"/>
              </a:rPr>
              <a:t>through Networked Professional Learning</a:t>
            </a:r>
            <a:endParaRPr lang="en-US" sz="3600" b="1" dirty="0">
              <a:solidFill>
                <a:srgbClr val="01214B"/>
              </a:solidFill>
              <a:latin typeface="Cambria" panose="02040503050406030204" pitchFamily="18" charset="0"/>
              <a:cs typeface="Helvetica Neue"/>
            </a:endParaRPr>
          </a:p>
        </p:txBody>
      </p:sp>
      <p:sp>
        <p:nvSpPr>
          <p:cNvPr id="4" name="Subtitle 3"/>
          <p:cNvSpPr>
            <a:spLocks noGrp="1"/>
          </p:cNvSpPr>
          <p:nvPr>
            <p:ph type="subTitle" idx="1"/>
          </p:nvPr>
        </p:nvSpPr>
        <p:spPr>
          <a:xfrm>
            <a:off x="0" y="4151986"/>
            <a:ext cx="9144000" cy="1416176"/>
          </a:xfrm>
        </p:spPr>
        <p:txBody>
          <a:bodyPr>
            <a:normAutofit fontScale="70000" lnSpcReduction="20000"/>
          </a:bodyPr>
          <a:lstStyle/>
          <a:p>
            <a:r>
              <a:rPr lang="en-US" sz="2600" dirty="0" smtClean="0">
                <a:latin typeface="Cambria" panose="02040503050406030204" pitchFamily="18" charset="0"/>
              </a:rPr>
              <a:t>Panel: Eleanor Newman, Tammy </a:t>
            </a:r>
            <a:r>
              <a:rPr lang="en-US" sz="2600" dirty="0" err="1" smtClean="0">
                <a:latin typeface="Cambria" panose="02040503050406030204" pitchFamily="18" charset="0"/>
              </a:rPr>
              <a:t>Billen</a:t>
            </a:r>
            <a:r>
              <a:rPr lang="en-US" sz="2600" dirty="0" smtClean="0">
                <a:latin typeface="Cambria" panose="02040503050406030204" pitchFamily="18" charset="0"/>
              </a:rPr>
              <a:t>, Danielle LaPointe-McEwan, </a:t>
            </a:r>
          </a:p>
          <a:p>
            <a:r>
              <a:rPr lang="en-US" sz="2600" dirty="0" smtClean="0">
                <a:latin typeface="Cambria" panose="02040503050406030204" pitchFamily="18" charset="0"/>
              </a:rPr>
              <a:t>Sharon McNamara-</a:t>
            </a:r>
            <a:r>
              <a:rPr lang="en-US" sz="2600" dirty="0" err="1" smtClean="0">
                <a:latin typeface="Cambria" panose="02040503050406030204" pitchFamily="18" charset="0"/>
              </a:rPr>
              <a:t>Trevisan</a:t>
            </a:r>
            <a:r>
              <a:rPr lang="en-US" sz="2600" dirty="0" smtClean="0">
                <a:latin typeface="Cambria" panose="02040503050406030204" pitchFamily="18" charset="0"/>
              </a:rPr>
              <a:t>, Jackie </a:t>
            </a:r>
            <a:r>
              <a:rPr lang="en-US" sz="2600" dirty="0" err="1" smtClean="0">
                <a:latin typeface="Cambria" panose="02040503050406030204" pitchFamily="18" charset="0"/>
              </a:rPr>
              <a:t>Stadnyk</a:t>
            </a:r>
            <a:r>
              <a:rPr lang="en-US" sz="2600" dirty="0" smtClean="0">
                <a:latin typeface="Cambria" panose="02040503050406030204" pitchFamily="18" charset="0"/>
              </a:rPr>
              <a:t>, Catherine Koehler, Vicki McGinn, &amp; Tracy Joyce</a:t>
            </a:r>
          </a:p>
          <a:p>
            <a:endParaRPr lang="en-US" sz="2600" dirty="0" smtClean="0">
              <a:latin typeface="Cambria" panose="02040503050406030204" pitchFamily="18" charset="0"/>
            </a:endParaRPr>
          </a:p>
          <a:p>
            <a:r>
              <a:rPr lang="en-US" sz="2600" dirty="0" err="1" smtClean="0">
                <a:latin typeface="Cambria" panose="02040503050406030204" pitchFamily="18" charset="0"/>
              </a:rPr>
              <a:t>CAfLN</a:t>
            </a:r>
            <a:r>
              <a:rPr lang="en-US" sz="2600" dirty="0" smtClean="0">
                <a:latin typeface="Cambria" panose="02040503050406030204" pitchFamily="18" charset="0"/>
              </a:rPr>
              <a:t> Conference Panel Presentation</a:t>
            </a:r>
          </a:p>
          <a:p>
            <a:r>
              <a:rPr lang="en-US" sz="2600" dirty="0" smtClean="0">
                <a:latin typeface="Cambria" panose="02040503050406030204" pitchFamily="18" charset="0"/>
              </a:rPr>
              <a:t>May 13, 2016</a:t>
            </a:r>
          </a:p>
          <a:p>
            <a:endParaRPr lang="en-US" sz="2800" dirty="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21" y="5594506"/>
            <a:ext cx="2883557" cy="11051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108395"/>
            <a:ext cx="5052900" cy="557700"/>
          </a:xfrm>
          <a:prstGeom prst="rect">
            <a:avLst/>
          </a:prstGeom>
        </p:spPr>
        <p:txBody>
          <a:bodyPr lIns="91425" tIns="91425" rIns="91425" bIns="91425" anchor="ctr" anchorCtr="0">
            <a:noAutofit/>
          </a:bodyPr>
          <a:lstStyle/>
          <a:p>
            <a:pPr lvl="0" algn="l">
              <a:spcBef>
                <a:spcPts val="0"/>
              </a:spcBef>
              <a:buNone/>
            </a:pPr>
            <a:r>
              <a:rPr lang="en-US" sz="3600" b="1" dirty="0">
                <a:solidFill>
                  <a:srgbClr val="01214B"/>
                </a:solidFill>
                <a:latin typeface="Cambria" charset="0"/>
                <a:ea typeface="Cambria" charset="0"/>
                <a:cs typeface="Cambria" charset="0"/>
              </a:rPr>
              <a:t>Observational Tool</a:t>
            </a:r>
          </a:p>
        </p:txBody>
      </p:sp>
      <p:pic>
        <p:nvPicPr>
          <p:cNvPr id="166" name="Shape 166"/>
          <p:cNvPicPr preferRelativeResize="0"/>
          <p:nvPr/>
        </p:nvPicPr>
        <p:blipFill>
          <a:blip r:embed="rId3">
            <a:alphaModFix/>
          </a:blip>
          <a:stretch>
            <a:fillRect/>
          </a:stretch>
        </p:blipFill>
        <p:spPr>
          <a:xfrm>
            <a:off x="223473" y="1337924"/>
            <a:ext cx="4163674" cy="5440799"/>
          </a:xfrm>
          <a:prstGeom prst="rect">
            <a:avLst/>
          </a:prstGeom>
          <a:noFill/>
          <a:ln>
            <a:noFill/>
          </a:ln>
        </p:spPr>
      </p:pic>
      <p:pic>
        <p:nvPicPr>
          <p:cNvPr id="167" name="Shape 167"/>
          <p:cNvPicPr preferRelativeResize="0"/>
          <p:nvPr/>
        </p:nvPicPr>
        <p:blipFill>
          <a:blip r:embed="rId4">
            <a:alphaModFix/>
          </a:blip>
          <a:stretch>
            <a:fillRect/>
          </a:stretch>
        </p:blipFill>
        <p:spPr>
          <a:xfrm>
            <a:off x="4580200" y="1446937"/>
            <a:ext cx="4230528" cy="5520074"/>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1873" y="222750"/>
            <a:ext cx="2016000" cy="650934"/>
          </a:xfrm>
          <a:prstGeom prst="rect">
            <a:avLst/>
          </a:prstGeom>
        </p:spPr>
      </p:pic>
    </p:spTree>
    <p:extLst>
      <p:ext uri="{BB962C8B-B14F-4D97-AF65-F5344CB8AC3E}">
        <p14:creationId xmlns:p14="http://schemas.microsoft.com/office/powerpoint/2010/main" val="124468004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9271" y="-48042"/>
            <a:ext cx="7319100" cy="842700"/>
          </a:xfrm>
          <a:prstGeom prst="rect">
            <a:avLst/>
          </a:prstGeom>
        </p:spPr>
        <p:txBody>
          <a:bodyPr lIns="91425" tIns="91425" rIns="91425" bIns="91425" anchor="ctr" anchorCtr="0">
            <a:noAutofit/>
          </a:bodyPr>
          <a:lstStyle/>
          <a:p>
            <a:pPr lvl="0" algn="l">
              <a:spcBef>
                <a:spcPts val="0"/>
              </a:spcBef>
              <a:buNone/>
            </a:pPr>
            <a:r>
              <a:rPr lang="en-US" dirty="0"/>
              <a:t> </a:t>
            </a:r>
            <a:r>
              <a:rPr lang="en-US" sz="3600" b="1" dirty="0">
                <a:solidFill>
                  <a:srgbClr val="01214B"/>
                </a:solidFill>
                <a:latin typeface="Cambria" charset="0"/>
                <a:ea typeface="Cambria" charset="0"/>
                <a:cs typeface="Cambria" charset="0"/>
              </a:rPr>
              <a:t>Learnings and Wonderings</a:t>
            </a:r>
          </a:p>
        </p:txBody>
      </p:sp>
      <p:sp>
        <p:nvSpPr>
          <p:cNvPr id="174" name="Shape 174"/>
          <p:cNvSpPr txBox="1">
            <a:spLocks noGrp="1"/>
          </p:cNvSpPr>
          <p:nvPr>
            <p:ph type="body" idx="1"/>
          </p:nvPr>
        </p:nvSpPr>
        <p:spPr>
          <a:xfrm>
            <a:off x="180109" y="1727891"/>
            <a:ext cx="8506691" cy="4908436"/>
          </a:xfrm>
          <a:prstGeom prst="rect">
            <a:avLst/>
          </a:prstGeom>
        </p:spPr>
        <p:txBody>
          <a:bodyPr lIns="91425" tIns="91425" rIns="91425" bIns="91425" anchor="t" anchorCtr="0">
            <a:noAutofit/>
          </a:bodyPr>
          <a:lstStyle/>
          <a:p>
            <a:pPr marL="0" lvl="0" indent="0" rtl="0">
              <a:spcBef>
                <a:spcPts val="0"/>
              </a:spcBef>
              <a:buNone/>
            </a:pPr>
            <a:r>
              <a:rPr lang="en-US" sz="2000" b="1" dirty="0">
                <a:solidFill>
                  <a:srgbClr val="01214B"/>
                </a:solidFill>
                <a:latin typeface="Cambria" charset="0"/>
                <a:ea typeface="Cambria" charset="0"/>
                <a:cs typeface="Cambria" charset="0"/>
              </a:rPr>
              <a:t>Learnings:</a:t>
            </a:r>
          </a:p>
          <a:p>
            <a:pPr marL="457200" lvl="0" indent="-381000" rtl="0">
              <a:spcBef>
                <a:spcPts val="0"/>
              </a:spcBef>
              <a:buSzPct val="100000"/>
            </a:pPr>
            <a:r>
              <a:rPr lang="en-US" sz="2000" dirty="0">
                <a:solidFill>
                  <a:srgbClr val="01214B"/>
                </a:solidFill>
                <a:latin typeface="Cambria" charset="0"/>
                <a:ea typeface="Cambria" charset="0"/>
                <a:cs typeface="Cambria" charset="0"/>
              </a:rPr>
              <a:t>students do not always learn what we think we are teaching</a:t>
            </a:r>
          </a:p>
          <a:p>
            <a:pPr marL="457200" lvl="0" indent="-381000" rtl="0">
              <a:spcBef>
                <a:spcPts val="0"/>
              </a:spcBef>
              <a:buSzPct val="100000"/>
            </a:pPr>
            <a:r>
              <a:rPr lang="en-US" sz="2000" dirty="0">
                <a:solidFill>
                  <a:srgbClr val="01214B"/>
                </a:solidFill>
                <a:latin typeface="Cambria" charset="0"/>
                <a:ea typeface="Cambria" charset="0"/>
                <a:cs typeface="Cambria" charset="0"/>
              </a:rPr>
              <a:t>teachers valued the time to learn at the desk of the student</a:t>
            </a:r>
          </a:p>
          <a:p>
            <a:pPr marL="457200" lvl="0" indent="-381000" rtl="0">
              <a:spcBef>
                <a:spcPts val="0"/>
              </a:spcBef>
              <a:buSzPct val="100000"/>
            </a:pPr>
            <a:r>
              <a:rPr lang="en-US" sz="2000" dirty="0">
                <a:solidFill>
                  <a:srgbClr val="01214B"/>
                </a:solidFill>
                <a:latin typeface="Cambria" charset="0"/>
                <a:ea typeface="Cambria" charset="0"/>
                <a:cs typeface="Cambria" charset="0"/>
              </a:rPr>
              <a:t>teachers increased their use of observation and conversation</a:t>
            </a:r>
          </a:p>
          <a:p>
            <a:pPr marL="457200" lvl="0" indent="-381000" rtl="0">
              <a:spcBef>
                <a:spcPts val="0"/>
              </a:spcBef>
              <a:buSzPct val="100000"/>
            </a:pPr>
            <a:r>
              <a:rPr lang="en-US" sz="2000" dirty="0">
                <a:solidFill>
                  <a:srgbClr val="01214B"/>
                </a:solidFill>
                <a:latin typeface="Cambria" charset="0"/>
                <a:ea typeface="Cambria" charset="0"/>
                <a:cs typeface="Cambria" charset="0"/>
              </a:rPr>
              <a:t>teachers indicated the importance of identifying where a student is at in their understanding and building from this point (asset lens)</a:t>
            </a:r>
          </a:p>
          <a:p>
            <a:pPr marL="0" lvl="0" indent="0" rtl="0">
              <a:spcBef>
                <a:spcPts val="0"/>
              </a:spcBef>
              <a:buNone/>
            </a:pPr>
            <a:endParaRPr lang="en-US" sz="2000" b="1" dirty="0" smtClean="0">
              <a:solidFill>
                <a:srgbClr val="01214B"/>
              </a:solidFill>
              <a:latin typeface="Cambria" charset="0"/>
              <a:ea typeface="Cambria" charset="0"/>
              <a:cs typeface="Cambria" charset="0"/>
            </a:endParaRPr>
          </a:p>
          <a:p>
            <a:pPr marL="0" lvl="0" indent="0" rtl="0">
              <a:spcBef>
                <a:spcPts val="0"/>
              </a:spcBef>
              <a:buNone/>
            </a:pPr>
            <a:r>
              <a:rPr lang="en-US" sz="2000" b="1" dirty="0" smtClean="0">
                <a:solidFill>
                  <a:srgbClr val="01214B"/>
                </a:solidFill>
                <a:latin typeface="Cambria" charset="0"/>
                <a:ea typeface="Cambria" charset="0"/>
                <a:cs typeface="Cambria" charset="0"/>
              </a:rPr>
              <a:t>Wonderings</a:t>
            </a:r>
            <a:r>
              <a:rPr lang="en-US" sz="2000" b="1" dirty="0">
                <a:solidFill>
                  <a:srgbClr val="01214B"/>
                </a:solidFill>
                <a:latin typeface="Cambria" charset="0"/>
                <a:ea typeface="Cambria" charset="0"/>
                <a:cs typeface="Cambria" charset="0"/>
              </a:rPr>
              <a:t>:</a:t>
            </a:r>
          </a:p>
          <a:p>
            <a:pPr marL="457200" lvl="0" indent="-381000" rtl="0">
              <a:spcBef>
                <a:spcPts val="0"/>
              </a:spcBef>
              <a:buSzPct val="100000"/>
            </a:pPr>
            <a:r>
              <a:rPr lang="en-US" sz="2000" dirty="0">
                <a:solidFill>
                  <a:srgbClr val="01214B"/>
                </a:solidFill>
                <a:latin typeface="Cambria" charset="0"/>
                <a:ea typeface="Cambria" charset="0"/>
                <a:cs typeface="Cambria" charset="0"/>
              </a:rPr>
              <a:t>how to sustain and spread this work throughout the system? </a:t>
            </a:r>
          </a:p>
          <a:p>
            <a:pPr marL="457200" lvl="0" indent="-381000" rtl="0">
              <a:spcBef>
                <a:spcPts val="0"/>
              </a:spcBef>
              <a:buSzPct val="100000"/>
            </a:pPr>
            <a:r>
              <a:rPr lang="en-US" sz="2000" dirty="0">
                <a:solidFill>
                  <a:srgbClr val="01214B"/>
                </a:solidFill>
                <a:latin typeface="Cambria" charset="0"/>
                <a:ea typeface="Cambria" charset="0"/>
                <a:cs typeface="Cambria" charset="0"/>
              </a:rPr>
              <a:t>how much time is needed to move from professional learning to professional practice?</a:t>
            </a:r>
          </a:p>
          <a:p>
            <a:pPr marL="457200" lvl="0" indent="-381000" rtl="0">
              <a:spcBef>
                <a:spcPts val="0"/>
              </a:spcBef>
              <a:buSzPct val="100000"/>
            </a:pPr>
            <a:r>
              <a:rPr lang="en-US" sz="2000" dirty="0">
                <a:solidFill>
                  <a:srgbClr val="01214B"/>
                </a:solidFill>
                <a:latin typeface="Cambria" charset="0"/>
                <a:ea typeface="Cambria" charset="0"/>
                <a:cs typeface="Cambria" charset="0"/>
              </a:rPr>
              <a:t>as we move from professional learning to professional practice, will we see that educators come to regard assessment as an integral part of teaching and learning, not a separate part of instruction?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943" y="1424585"/>
            <a:ext cx="2016000" cy="650934"/>
          </a:xfrm>
          <a:prstGeom prst="rect">
            <a:avLst/>
          </a:prstGeom>
        </p:spPr>
      </p:pic>
    </p:spTree>
    <p:extLst>
      <p:ext uri="{BB962C8B-B14F-4D97-AF65-F5344CB8AC3E}">
        <p14:creationId xmlns:p14="http://schemas.microsoft.com/office/powerpoint/2010/main" val="87520198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8229600" cy="800100"/>
          </a:xfrm>
        </p:spPr>
        <p:txBody>
          <a:bodyPr>
            <a:normAutofit/>
          </a:bodyPr>
          <a:lstStyle/>
          <a:p>
            <a:pPr lvl="0" algn="l">
              <a:defRPr/>
            </a:pPr>
            <a:r>
              <a:rPr lang="en-US" sz="3500" b="1" dirty="0" smtClean="0">
                <a:solidFill>
                  <a:srgbClr val="01214B"/>
                </a:solidFill>
                <a:latin typeface="Cambria" panose="02040503050406030204" pitchFamily="18" charset="0"/>
                <a:ea typeface="+mn-ea"/>
                <a:cs typeface="Goudy Old Style"/>
              </a:rPr>
              <a:t>Catholic DSB of Eastern Ontario</a:t>
            </a:r>
            <a:endParaRPr lang="en-US" dirty="0"/>
          </a:p>
        </p:txBody>
      </p:sp>
      <p:sp>
        <p:nvSpPr>
          <p:cNvPr id="3" name="Content Placeholder 2"/>
          <p:cNvSpPr>
            <a:spLocks noGrp="1"/>
          </p:cNvSpPr>
          <p:nvPr>
            <p:ph idx="1"/>
          </p:nvPr>
        </p:nvSpPr>
        <p:spPr>
          <a:xfrm>
            <a:off x="457200" y="1739900"/>
            <a:ext cx="8229600" cy="4525963"/>
          </a:xfrm>
        </p:spPr>
        <p:txBody>
          <a:bodyPr>
            <a:normAutofit/>
          </a:bodyPr>
          <a:lstStyle/>
          <a:p>
            <a:pPr marL="0" indent="0">
              <a:buNone/>
            </a:pPr>
            <a:r>
              <a:rPr lang="en-US" b="1" dirty="0" smtClean="0">
                <a:solidFill>
                  <a:schemeClr val="tx2">
                    <a:lumMod val="75000"/>
                  </a:schemeClr>
                </a:solidFill>
                <a:latin typeface="Cambria" panose="02040503050406030204" pitchFamily="18" charset="0"/>
              </a:rPr>
              <a:t>Board Inquiry: </a:t>
            </a:r>
          </a:p>
          <a:p>
            <a:pPr marL="0" indent="0">
              <a:buNone/>
            </a:pPr>
            <a:endParaRPr lang="en-US" b="1" dirty="0">
              <a:solidFill>
                <a:schemeClr val="tx2">
                  <a:lumMod val="75000"/>
                </a:schemeClr>
              </a:solidFill>
              <a:latin typeface="Cambria" panose="02040503050406030204" pitchFamily="18" charset="0"/>
            </a:endParaRPr>
          </a:p>
          <a:p>
            <a:pPr marL="0" indent="0">
              <a:buNone/>
            </a:pPr>
            <a:r>
              <a:rPr lang="en-US" b="1" dirty="0" smtClean="0">
                <a:solidFill>
                  <a:schemeClr val="tx2">
                    <a:lumMod val="75000"/>
                  </a:schemeClr>
                </a:solidFill>
                <a:latin typeface="Cambria" panose="02040503050406030204" pitchFamily="18" charset="0"/>
              </a:rPr>
              <a:t>How </a:t>
            </a:r>
            <a:r>
              <a:rPr lang="en-US" b="1" dirty="0">
                <a:solidFill>
                  <a:schemeClr val="tx2">
                    <a:lumMod val="75000"/>
                  </a:schemeClr>
                </a:solidFill>
                <a:latin typeface="Cambria" panose="02040503050406030204" pitchFamily="18" charset="0"/>
              </a:rPr>
              <a:t>does co-facilitated collaborative inquiry support the development of teachers’ fluency with </a:t>
            </a:r>
            <a:r>
              <a:rPr lang="en-US" b="1" i="1" dirty="0">
                <a:solidFill>
                  <a:schemeClr val="tx2">
                    <a:lumMod val="75000"/>
                  </a:schemeClr>
                </a:solidFill>
                <a:latin typeface="Cambria" panose="02040503050406030204" pitchFamily="18" charset="0"/>
              </a:rPr>
              <a:t>assessment and feedback</a:t>
            </a:r>
            <a:r>
              <a:rPr lang="en-US" b="1" dirty="0">
                <a:solidFill>
                  <a:schemeClr val="tx2">
                    <a:lumMod val="75000"/>
                  </a:schemeClr>
                </a:solidFill>
                <a:latin typeface="Cambria" panose="02040503050406030204" pitchFamily="18" charset="0"/>
              </a:rPr>
              <a:t> in order to enhance students’ learning in math?</a:t>
            </a:r>
            <a:endParaRPr lang="en-US" dirty="0">
              <a:solidFill>
                <a:schemeClr val="tx2">
                  <a:lumMod val="75000"/>
                </a:schemeClr>
              </a:solidFill>
              <a:latin typeface="Cambria" panose="020405030504060302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330" y="808038"/>
            <a:ext cx="1791960" cy="685800"/>
          </a:xfrm>
          <a:prstGeom prst="rect">
            <a:avLst/>
          </a:prstGeom>
          <a:solidFill>
            <a:schemeClr val="bg1"/>
          </a:solidFill>
          <a:ln>
            <a:noFill/>
          </a:ln>
          <a:effectLst/>
        </p:spPr>
      </p:pic>
      <p:pic>
        <p:nvPicPr>
          <p:cNvPr id="5" name="Picture 4"/>
          <p:cNvPicPr>
            <a:picLocks noChangeAspect="1"/>
          </p:cNvPicPr>
          <p:nvPr/>
        </p:nvPicPr>
        <p:blipFill>
          <a:blip r:embed="rId4"/>
          <a:stretch>
            <a:fillRect/>
          </a:stretch>
        </p:blipFill>
        <p:spPr>
          <a:xfrm>
            <a:off x="7232071" y="4972257"/>
            <a:ext cx="1736225" cy="2171561"/>
          </a:xfrm>
          <a:prstGeom prst="rect">
            <a:avLst/>
          </a:prstGeom>
          <a:noFill/>
          <a:ln>
            <a:noFill/>
          </a:ln>
        </p:spPr>
      </p:pic>
    </p:spTree>
    <p:extLst>
      <p:ext uri="{BB962C8B-B14F-4D97-AF65-F5344CB8AC3E}">
        <p14:creationId xmlns:p14="http://schemas.microsoft.com/office/powerpoint/2010/main" val="197361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8435" y="3281187"/>
            <a:ext cx="2937258" cy="3314905"/>
          </a:xfrm>
          <a:prstGeom prst="rect">
            <a:avLst/>
          </a:prstGeom>
        </p:spPr>
      </p:pic>
      <p:sp>
        <p:nvSpPr>
          <p:cNvPr id="3" name="Content Placeholder 2"/>
          <p:cNvSpPr>
            <a:spLocks noGrp="1"/>
          </p:cNvSpPr>
          <p:nvPr>
            <p:ph idx="1"/>
          </p:nvPr>
        </p:nvSpPr>
        <p:spPr>
          <a:xfrm>
            <a:off x="457199" y="1049412"/>
            <a:ext cx="8600883" cy="5076751"/>
          </a:xfrm>
        </p:spPr>
        <p:txBody>
          <a:bodyPr/>
          <a:lstStyle/>
          <a:p>
            <a:pPr marL="0" indent="0">
              <a:buNone/>
            </a:pPr>
            <a:endParaRPr lang="en-CA" dirty="0" smtClean="0"/>
          </a:p>
          <a:p>
            <a:pPr marL="0" indent="0" algn="ctr">
              <a:buNone/>
            </a:pPr>
            <a:endParaRPr lang="en-CA" sz="2800" b="1" dirty="0" smtClean="0">
              <a:solidFill>
                <a:schemeClr val="tx2">
                  <a:lumMod val="75000"/>
                </a:schemeClr>
              </a:solidFill>
              <a:latin typeface="Cambria" panose="02040503050406030204" pitchFamily="18" charset="0"/>
            </a:endParaRPr>
          </a:p>
          <a:p>
            <a:pPr marL="0" indent="0" algn="ctr">
              <a:buNone/>
            </a:pPr>
            <a:r>
              <a:rPr lang="en-CA" sz="2800" b="1" dirty="0" smtClean="0">
                <a:solidFill>
                  <a:schemeClr val="tx2">
                    <a:lumMod val="75000"/>
                  </a:schemeClr>
                </a:solidFill>
                <a:latin typeface="Cambria" panose="02040503050406030204" pitchFamily="18" charset="0"/>
              </a:rPr>
              <a:t>“Our Journey”</a:t>
            </a:r>
            <a:endParaRPr lang="en-CA" sz="2800" b="1" dirty="0">
              <a:solidFill>
                <a:schemeClr val="tx2">
                  <a:lumMod val="75000"/>
                </a:schemeClr>
              </a:solidFill>
              <a:latin typeface="Cambria" panose="02040503050406030204" pitchFamily="18" charset="0"/>
            </a:endParaRPr>
          </a:p>
        </p:txBody>
      </p:sp>
      <p:pic>
        <p:nvPicPr>
          <p:cNvPr id="5" name="Picture 4"/>
          <p:cNvPicPr>
            <a:picLocks noChangeAspect="1"/>
          </p:cNvPicPr>
          <p:nvPr/>
        </p:nvPicPr>
        <p:blipFill>
          <a:blip r:embed="rId4"/>
          <a:stretch>
            <a:fillRect/>
          </a:stretch>
        </p:blipFill>
        <p:spPr>
          <a:xfrm rot="5400000">
            <a:off x="5842112" y="3818296"/>
            <a:ext cx="3349957" cy="2530965"/>
          </a:xfrm>
          <a:prstGeom prst="rect">
            <a:avLst/>
          </a:prstGeom>
        </p:spPr>
      </p:pic>
      <p:sp>
        <p:nvSpPr>
          <p:cNvPr id="7" name="Isosceles Triangle 6"/>
          <p:cNvSpPr/>
          <p:nvPr/>
        </p:nvSpPr>
        <p:spPr>
          <a:xfrm>
            <a:off x="3225693" y="3689623"/>
            <a:ext cx="2737064" cy="17810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dirty="0"/>
          </a:p>
        </p:txBody>
      </p:sp>
      <p:sp>
        <p:nvSpPr>
          <p:cNvPr id="9" name="TextBox 8"/>
          <p:cNvSpPr txBox="1"/>
          <p:nvPr/>
        </p:nvSpPr>
        <p:spPr>
          <a:xfrm flipH="1">
            <a:off x="3826209" y="3619762"/>
            <a:ext cx="1862861" cy="369332"/>
          </a:xfrm>
          <a:prstGeom prst="rect">
            <a:avLst/>
          </a:prstGeom>
          <a:noFill/>
        </p:spPr>
        <p:txBody>
          <a:bodyPr wrap="square" rtlCol="0">
            <a:spAutoFit/>
          </a:bodyPr>
          <a:lstStyle/>
          <a:p>
            <a:r>
              <a:rPr lang="en-CA" dirty="0" smtClean="0"/>
              <a:t>Conversations</a:t>
            </a:r>
            <a:endParaRPr lang="en-CA" dirty="0"/>
          </a:p>
        </p:txBody>
      </p:sp>
      <p:sp>
        <p:nvSpPr>
          <p:cNvPr id="10" name="TextBox 9"/>
          <p:cNvSpPr txBox="1"/>
          <p:nvPr/>
        </p:nvSpPr>
        <p:spPr>
          <a:xfrm rot="19651096">
            <a:off x="4873457" y="5053960"/>
            <a:ext cx="2178604" cy="369332"/>
          </a:xfrm>
          <a:prstGeom prst="rect">
            <a:avLst/>
          </a:prstGeom>
          <a:noFill/>
        </p:spPr>
        <p:txBody>
          <a:bodyPr wrap="square" rtlCol="0">
            <a:spAutoFit/>
          </a:bodyPr>
          <a:lstStyle/>
          <a:p>
            <a:r>
              <a:rPr lang="en-CA" dirty="0" smtClean="0"/>
              <a:t>Observations</a:t>
            </a:r>
            <a:endParaRPr lang="en-CA" dirty="0"/>
          </a:p>
        </p:txBody>
      </p:sp>
      <p:sp>
        <p:nvSpPr>
          <p:cNvPr id="11" name="TextBox 10"/>
          <p:cNvSpPr txBox="1"/>
          <p:nvPr/>
        </p:nvSpPr>
        <p:spPr>
          <a:xfrm rot="2223413">
            <a:off x="2961175" y="5540343"/>
            <a:ext cx="1853348" cy="369332"/>
          </a:xfrm>
          <a:prstGeom prst="rect">
            <a:avLst/>
          </a:prstGeom>
          <a:noFill/>
        </p:spPr>
        <p:txBody>
          <a:bodyPr wrap="square" rtlCol="0">
            <a:spAutoFit/>
          </a:bodyPr>
          <a:lstStyle/>
          <a:p>
            <a:r>
              <a:rPr lang="en-CA" dirty="0" smtClean="0"/>
              <a:t>Products</a:t>
            </a:r>
            <a:endParaRPr lang="en-CA" dirty="0"/>
          </a:p>
        </p:txBody>
      </p:sp>
      <p:sp>
        <p:nvSpPr>
          <p:cNvPr id="12" name="TextBox 11"/>
          <p:cNvSpPr txBox="1"/>
          <p:nvPr/>
        </p:nvSpPr>
        <p:spPr>
          <a:xfrm>
            <a:off x="3976368" y="4503114"/>
            <a:ext cx="1730609" cy="369332"/>
          </a:xfrm>
          <a:prstGeom prst="rect">
            <a:avLst/>
          </a:prstGeom>
          <a:noFill/>
        </p:spPr>
        <p:txBody>
          <a:bodyPr wrap="square" rtlCol="0">
            <a:spAutoFit/>
          </a:bodyPr>
          <a:lstStyle/>
          <a:p>
            <a:r>
              <a:rPr lang="en-CA" dirty="0" smtClean="0">
                <a:solidFill>
                  <a:srgbClr val="C00000"/>
                </a:solidFill>
              </a:rPr>
              <a:t>Assessment </a:t>
            </a:r>
            <a:endParaRPr lang="en-CA" dirty="0">
              <a:solidFill>
                <a:srgbClr val="C00000"/>
              </a:solidFill>
            </a:endParaRPr>
          </a:p>
        </p:txBody>
      </p:sp>
      <p:sp>
        <p:nvSpPr>
          <p:cNvPr id="6" name="TextBox 5"/>
          <p:cNvSpPr txBox="1"/>
          <p:nvPr/>
        </p:nvSpPr>
        <p:spPr>
          <a:xfrm>
            <a:off x="0" y="43217"/>
            <a:ext cx="6828425" cy="461665"/>
          </a:xfrm>
          <a:prstGeom prst="rect">
            <a:avLst/>
          </a:prstGeom>
          <a:noFill/>
        </p:spPr>
        <p:txBody>
          <a:bodyPr wrap="square" rtlCol="0">
            <a:spAutoFit/>
          </a:bodyPr>
          <a:lstStyle/>
          <a:p>
            <a:r>
              <a:rPr lang="en-CA" sz="2400" b="1" dirty="0">
                <a:solidFill>
                  <a:schemeClr val="tx2">
                    <a:lumMod val="75000"/>
                  </a:schemeClr>
                </a:solidFill>
                <a:latin typeface="Cambria" panose="02040503050406030204" pitchFamily="18" charset="0"/>
              </a:rPr>
              <a:t>After 3 years how did we land on assessment?</a:t>
            </a:r>
          </a:p>
        </p:txBody>
      </p:sp>
      <p:pic>
        <p:nvPicPr>
          <p:cNvPr id="13" name="Picture 12"/>
          <p:cNvPicPr>
            <a:picLocks noChangeAspect="1"/>
          </p:cNvPicPr>
          <p:nvPr/>
        </p:nvPicPr>
        <p:blipFill>
          <a:blip r:embed="rId5"/>
          <a:stretch>
            <a:fillRect/>
          </a:stretch>
        </p:blipFill>
        <p:spPr>
          <a:xfrm>
            <a:off x="20839" y="639697"/>
            <a:ext cx="1736225" cy="2171561"/>
          </a:xfrm>
          <a:prstGeom prst="rect">
            <a:avLst/>
          </a:prstGeom>
          <a:noFill/>
          <a:ln>
            <a:noFill/>
          </a:ln>
        </p:spPr>
      </p:pic>
    </p:spTree>
    <p:extLst>
      <p:ext uri="{BB962C8B-B14F-4D97-AF65-F5344CB8AC3E}">
        <p14:creationId xmlns:p14="http://schemas.microsoft.com/office/powerpoint/2010/main" val="69007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76052"/>
          </a:xfrm>
        </p:spPr>
        <p:txBody>
          <a:bodyPr>
            <a:normAutofit fontScale="85000" lnSpcReduction="10000"/>
          </a:bodyPr>
          <a:lstStyle/>
          <a:p>
            <a:pPr marL="0" indent="0">
              <a:buNone/>
            </a:pPr>
            <a:endParaRPr lang="en-CA" dirty="0" smtClean="0"/>
          </a:p>
          <a:p>
            <a:pPr marL="0" indent="0">
              <a:buNone/>
            </a:pPr>
            <a:r>
              <a:rPr lang="en-CA" b="1" dirty="0" smtClean="0">
                <a:solidFill>
                  <a:schemeClr val="tx2">
                    <a:lumMod val="75000"/>
                  </a:schemeClr>
                </a:solidFill>
                <a:latin typeface="Cambria" panose="02040503050406030204" pitchFamily="18" charset="0"/>
              </a:rPr>
              <a:t>Individual Teacher Inquires Included Exploring…</a:t>
            </a:r>
          </a:p>
          <a:p>
            <a:pPr marL="0" indent="0">
              <a:buNone/>
            </a:pPr>
            <a:endParaRPr lang="en-CA" sz="2000" dirty="0" smtClean="0">
              <a:solidFill>
                <a:schemeClr val="tx2">
                  <a:lumMod val="75000"/>
                </a:schemeClr>
              </a:solidFill>
              <a:latin typeface="Cambria" panose="02040503050406030204" pitchFamily="18" charset="0"/>
            </a:endParaRPr>
          </a:p>
          <a:p>
            <a:pPr>
              <a:buFont typeface="Wingdings" charset="2"/>
              <a:buChar char="Ø"/>
            </a:pPr>
            <a:r>
              <a:rPr lang="en-CA" sz="2000" dirty="0" smtClean="0">
                <a:solidFill>
                  <a:schemeClr val="tx2">
                    <a:lumMod val="75000"/>
                  </a:schemeClr>
                </a:solidFill>
                <a:latin typeface="Cambria" panose="02040503050406030204" pitchFamily="18" charset="0"/>
              </a:rPr>
              <a:t>Photographs</a:t>
            </a:r>
          </a:p>
          <a:p>
            <a:pPr>
              <a:buFont typeface="Wingdings" charset="2"/>
              <a:buChar char="Ø"/>
            </a:pPr>
            <a:r>
              <a:rPr lang="en-CA" sz="2000" dirty="0" smtClean="0">
                <a:solidFill>
                  <a:schemeClr val="tx2">
                    <a:lumMod val="75000"/>
                  </a:schemeClr>
                </a:solidFill>
                <a:latin typeface="Cambria" panose="02040503050406030204" pitchFamily="18" charset="0"/>
              </a:rPr>
              <a:t>Video (student generated)</a:t>
            </a:r>
          </a:p>
          <a:p>
            <a:pPr>
              <a:buFont typeface="Wingdings" charset="2"/>
              <a:buChar char="Ø"/>
            </a:pPr>
            <a:r>
              <a:rPr lang="en-CA" sz="2000" dirty="0" smtClean="0">
                <a:solidFill>
                  <a:schemeClr val="tx2">
                    <a:lumMod val="75000"/>
                  </a:schemeClr>
                </a:solidFill>
                <a:latin typeface="Cambria" panose="02040503050406030204" pitchFamily="18" charset="0"/>
              </a:rPr>
              <a:t>Checklists</a:t>
            </a:r>
          </a:p>
          <a:p>
            <a:pPr>
              <a:buFont typeface="Wingdings" charset="2"/>
              <a:buChar char="Ø"/>
            </a:pPr>
            <a:r>
              <a:rPr lang="en-CA" sz="2000" dirty="0" smtClean="0">
                <a:solidFill>
                  <a:schemeClr val="tx2">
                    <a:lumMod val="75000"/>
                  </a:schemeClr>
                </a:solidFill>
                <a:latin typeface="Cambria" panose="02040503050406030204" pitchFamily="18" charset="0"/>
              </a:rPr>
              <a:t>Exit Cards</a:t>
            </a:r>
          </a:p>
          <a:p>
            <a:pPr>
              <a:buFont typeface="Wingdings" charset="2"/>
              <a:buChar char="Ø"/>
            </a:pPr>
            <a:r>
              <a:rPr lang="en-CA" sz="2000" dirty="0" smtClean="0">
                <a:solidFill>
                  <a:schemeClr val="tx2">
                    <a:lumMod val="75000"/>
                  </a:schemeClr>
                </a:solidFill>
                <a:latin typeface="Cambria" panose="02040503050406030204" pitchFamily="18" charset="0"/>
              </a:rPr>
              <a:t>Observations</a:t>
            </a:r>
          </a:p>
          <a:p>
            <a:pPr>
              <a:buFont typeface="Wingdings" charset="2"/>
              <a:buChar char="Ø"/>
            </a:pPr>
            <a:r>
              <a:rPr lang="en-CA" sz="2000" dirty="0" smtClean="0">
                <a:solidFill>
                  <a:schemeClr val="tx2">
                    <a:lumMod val="75000"/>
                  </a:schemeClr>
                </a:solidFill>
                <a:latin typeface="Cambria" panose="02040503050406030204" pitchFamily="18" charset="0"/>
              </a:rPr>
              <a:t>Conferencing / Verbal </a:t>
            </a:r>
            <a:r>
              <a:rPr lang="en-CA" sz="2000" dirty="0">
                <a:solidFill>
                  <a:schemeClr val="tx2">
                    <a:lumMod val="75000"/>
                  </a:schemeClr>
                </a:solidFill>
                <a:latin typeface="Cambria" panose="02040503050406030204" pitchFamily="18" charset="0"/>
              </a:rPr>
              <a:t>F</a:t>
            </a:r>
            <a:r>
              <a:rPr lang="en-CA" sz="2000" dirty="0" smtClean="0">
                <a:solidFill>
                  <a:schemeClr val="tx2">
                    <a:lumMod val="75000"/>
                  </a:schemeClr>
                </a:solidFill>
                <a:latin typeface="Cambria" panose="02040503050406030204" pitchFamily="18" charset="0"/>
              </a:rPr>
              <a:t>eedback</a:t>
            </a:r>
          </a:p>
          <a:p>
            <a:pPr>
              <a:buFont typeface="Wingdings" charset="2"/>
              <a:buChar char="Ø"/>
            </a:pPr>
            <a:r>
              <a:rPr lang="en-CA" sz="2000" dirty="0" smtClean="0">
                <a:solidFill>
                  <a:schemeClr val="tx2">
                    <a:lumMod val="75000"/>
                  </a:schemeClr>
                </a:solidFill>
                <a:latin typeface="Cambria" panose="02040503050406030204" pitchFamily="18" charset="0"/>
              </a:rPr>
              <a:t>Math Talk</a:t>
            </a:r>
          </a:p>
          <a:p>
            <a:pPr>
              <a:buFont typeface="Wingdings" charset="2"/>
              <a:buChar char="Ø"/>
            </a:pPr>
            <a:r>
              <a:rPr lang="en-CA" sz="2000" dirty="0" smtClean="0">
                <a:solidFill>
                  <a:schemeClr val="tx2">
                    <a:lumMod val="75000"/>
                  </a:schemeClr>
                </a:solidFill>
                <a:latin typeface="Cambria" panose="02040503050406030204" pitchFamily="18" charset="0"/>
              </a:rPr>
              <a:t>Class Discussions</a:t>
            </a:r>
          </a:p>
          <a:p>
            <a:pPr>
              <a:buFont typeface="Wingdings" charset="2"/>
              <a:buChar char="Ø"/>
            </a:pPr>
            <a:r>
              <a:rPr lang="en-CA" sz="2000" dirty="0" smtClean="0">
                <a:solidFill>
                  <a:schemeClr val="tx2">
                    <a:lumMod val="75000"/>
                  </a:schemeClr>
                </a:solidFill>
                <a:latin typeface="Cambria" panose="02040503050406030204" pitchFamily="18" charset="0"/>
              </a:rPr>
              <a:t>Student Journals</a:t>
            </a:r>
          </a:p>
          <a:p>
            <a:pPr marL="0" indent="0">
              <a:buNone/>
            </a:pPr>
            <a:endParaRPr lang="en-CA" sz="2000" dirty="0">
              <a:solidFill>
                <a:schemeClr val="tx2">
                  <a:lumMod val="75000"/>
                </a:schemeClr>
              </a:solidFill>
              <a:latin typeface="Cambria" panose="02040503050406030204" pitchFamily="18" charset="0"/>
            </a:endParaRPr>
          </a:p>
          <a:p>
            <a:pPr marL="0" indent="0">
              <a:buNone/>
            </a:pPr>
            <a:r>
              <a:rPr lang="en-CA" sz="2000" dirty="0" smtClean="0">
                <a:solidFill>
                  <a:schemeClr val="tx2">
                    <a:lumMod val="75000"/>
                  </a:schemeClr>
                </a:solidFill>
                <a:latin typeface="Cambria" panose="02040503050406030204" pitchFamily="18" charset="0"/>
              </a:rPr>
              <a:t>As the coach, my role varied with each individual inquiry. Each teacher, class and student needed individualized support and each process was very fluid.</a:t>
            </a:r>
          </a:p>
          <a:p>
            <a:pPr marL="0" indent="0">
              <a:buNone/>
            </a:pPr>
            <a:endParaRPr lang="en-CA" dirty="0"/>
          </a:p>
        </p:txBody>
      </p:sp>
      <p:pic>
        <p:nvPicPr>
          <p:cNvPr id="5" name="Picture 4"/>
          <p:cNvPicPr>
            <a:picLocks noChangeAspect="1"/>
          </p:cNvPicPr>
          <p:nvPr/>
        </p:nvPicPr>
        <p:blipFill>
          <a:blip r:embed="rId3"/>
          <a:stretch>
            <a:fillRect/>
          </a:stretch>
        </p:blipFill>
        <p:spPr>
          <a:xfrm>
            <a:off x="0" y="98783"/>
            <a:ext cx="1736225" cy="2171561"/>
          </a:xfrm>
          <a:prstGeom prst="rect">
            <a:avLst/>
          </a:prstGeom>
          <a:noFill/>
          <a:ln>
            <a:noFill/>
          </a:ln>
        </p:spPr>
      </p:pic>
    </p:spTree>
    <p:extLst>
      <p:ext uri="{BB962C8B-B14F-4D97-AF65-F5344CB8AC3E}">
        <p14:creationId xmlns:p14="http://schemas.microsoft.com/office/powerpoint/2010/main" val="1597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564"/>
            <a:ext cx="8229600" cy="1143000"/>
          </a:xfrm>
        </p:spPr>
        <p:txBody>
          <a:bodyPr>
            <a:normAutofit fontScale="90000"/>
          </a:bodyPr>
          <a:lstStyle/>
          <a:p>
            <a:pPr algn="l"/>
            <a:r>
              <a:rPr lang="en-CA" sz="4000" b="1" dirty="0">
                <a:solidFill>
                  <a:schemeClr val="tx2">
                    <a:lumMod val="75000"/>
                  </a:schemeClr>
                </a:solidFill>
                <a:latin typeface="Cambria" panose="02040503050406030204" pitchFamily="18" charset="0"/>
              </a:rPr>
              <a:t>Key Findings </a:t>
            </a:r>
            <a:r>
              <a:rPr lang="en-CA" b="1" dirty="0">
                <a:solidFill>
                  <a:schemeClr val="tx2">
                    <a:lumMod val="75000"/>
                  </a:schemeClr>
                </a:solidFill>
                <a:latin typeface="Cambria" panose="02040503050406030204" pitchFamily="18" charset="0"/>
              </a:rPr>
              <a:t/>
            </a:r>
            <a:br>
              <a:rPr lang="en-CA" b="1" dirty="0">
                <a:solidFill>
                  <a:schemeClr val="tx2">
                    <a:lumMod val="75000"/>
                  </a:schemeClr>
                </a:solidFill>
                <a:latin typeface="Cambria" panose="02040503050406030204" pitchFamily="18" charset="0"/>
              </a:rPr>
            </a:br>
            <a:endParaRPr lang="en-CA" b="1" dirty="0"/>
          </a:p>
        </p:txBody>
      </p:sp>
      <p:sp>
        <p:nvSpPr>
          <p:cNvPr id="3" name="Content Placeholder 2"/>
          <p:cNvSpPr>
            <a:spLocks noGrp="1"/>
          </p:cNvSpPr>
          <p:nvPr>
            <p:ph idx="1"/>
          </p:nvPr>
        </p:nvSpPr>
        <p:spPr>
          <a:xfrm>
            <a:off x="152401" y="1600200"/>
            <a:ext cx="8534400" cy="4925291"/>
          </a:xfrm>
        </p:spPr>
        <p:txBody>
          <a:bodyPr>
            <a:normAutofit lnSpcReduction="10000"/>
          </a:bodyPr>
          <a:lstStyle/>
          <a:p>
            <a:pPr marL="0" indent="0">
              <a:buNone/>
            </a:pPr>
            <a:r>
              <a:rPr lang="en-CA" sz="1800" b="1" dirty="0" smtClean="0">
                <a:solidFill>
                  <a:srgbClr val="A6032A"/>
                </a:solidFill>
                <a:latin typeface="Cambria" panose="02040503050406030204" pitchFamily="18" charset="0"/>
              </a:rPr>
              <a:t>Differentiating feedback </a:t>
            </a:r>
            <a:r>
              <a:rPr lang="en-CA" sz="1800" dirty="0" smtClean="0">
                <a:solidFill>
                  <a:schemeClr val="tx2">
                    <a:lumMod val="75000"/>
                  </a:schemeClr>
                </a:solidFill>
                <a:latin typeface="Cambria" panose="02040503050406030204" pitchFamily="18" charset="0"/>
              </a:rPr>
              <a:t>was important.</a:t>
            </a:r>
          </a:p>
          <a:p>
            <a:pPr marL="0" indent="0">
              <a:buNone/>
            </a:pPr>
            <a:endParaRPr lang="en-CA" sz="1800" dirty="0" smtClean="0">
              <a:solidFill>
                <a:schemeClr val="tx2">
                  <a:lumMod val="75000"/>
                </a:schemeClr>
              </a:solidFill>
              <a:latin typeface="Cambria" panose="02040503050406030204" pitchFamily="18" charset="0"/>
            </a:endParaRPr>
          </a:p>
          <a:p>
            <a:pPr marL="0" indent="0">
              <a:buNone/>
            </a:pPr>
            <a:r>
              <a:rPr lang="en-CA" sz="1800" b="1" dirty="0" smtClean="0">
                <a:solidFill>
                  <a:srgbClr val="A6032A"/>
                </a:solidFill>
                <a:latin typeface="Cambria" panose="02040503050406030204" pitchFamily="18" charset="0"/>
              </a:rPr>
              <a:t>Verbal, face to face feedback/assessment</a:t>
            </a:r>
            <a:r>
              <a:rPr lang="en-CA" sz="1800" dirty="0" smtClean="0">
                <a:solidFill>
                  <a:schemeClr val="tx2">
                    <a:lumMod val="75000"/>
                  </a:schemeClr>
                </a:solidFill>
                <a:latin typeface="Cambria" panose="02040503050406030204" pitchFamily="18" charset="0"/>
              </a:rPr>
              <a:t> was the most effective. (Challenges / Solutions)</a:t>
            </a:r>
          </a:p>
          <a:p>
            <a:pPr marL="0" indent="0">
              <a:buNone/>
            </a:pPr>
            <a:r>
              <a:rPr lang="en-CA" sz="1800" dirty="0" smtClean="0">
                <a:solidFill>
                  <a:schemeClr val="tx2">
                    <a:lumMod val="75000"/>
                  </a:schemeClr>
                </a:solidFill>
                <a:latin typeface="Cambria" panose="02040503050406030204" pitchFamily="18" charset="0"/>
              </a:rPr>
              <a:t>Building </a:t>
            </a:r>
            <a:r>
              <a:rPr lang="en-CA" sz="1800" b="1" dirty="0" smtClean="0">
                <a:solidFill>
                  <a:srgbClr val="A6032A"/>
                </a:solidFill>
                <a:latin typeface="Cambria" panose="02040503050406030204" pitchFamily="18" charset="0"/>
              </a:rPr>
              <a:t>positive relationships</a:t>
            </a:r>
            <a:r>
              <a:rPr lang="en-CA" sz="1800" dirty="0" smtClean="0">
                <a:solidFill>
                  <a:schemeClr val="tx2">
                    <a:lumMod val="75000"/>
                  </a:schemeClr>
                </a:solidFill>
                <a:latin typeface="Cambria" panose="02040503050406030204" pitchFamily="18" charset="0"/>
              </a:rPr>
              <a:t> at every level is important.</a:t>
            </a:r>
          </a:p>
          <a:p>
            <a:pPr marL="0" indent="0">
              <a:buNone/>
            </a:pPr>
            <a:r>
              <a:rPr lang="en-CA" sz="1800" dirty="0" smtClean="0">
                <a:solidFill>
                  <a:srgbClr val="01214B"/>
                </a:solidFill>
                <a:latin typeface="Cambria" panose="02040503050406030204" pitchFamily="18" charset="0"/>
              </a:rPr>
              <a:t>Assessment actually built relationships.</a:t>
            </a:r>
          </a:p>
          <a:p>
            <a:pPr marL="0" indent="0">
              <a:buNone/>
            </a:pPr>
            <a:endParaRPr lang="en-CA" sz="1800" dirty="0" smtClean="0">
              <a:solidFill>
                <a:schemeClr val="tx2">
                  <a:lumMod val="75000"/>
                </a:schemeClr>
              </a:solidFill>
              <a:latin typeface="Cambria" panose="02040503050406030204" pitchFamily="18" charset="0"/>
            </a:endParaRPr>
          </a:p>
          <a:p>
            <a:pPr marL="0" indent="0">
              <a:buNone/>
            </a:pPr>
            <a:r>
              <a:rPr lang="en-CA" sz="1800" b="1" dirty="0" smtClean="0">
                <a:solidFill>
                  <a:srgbClr val="A6032A"/>
                </a:solidFill>
                <a:latin typeface="Cambria" panose="02040503050406030204" pitchFamily="18" charset="0"/>
              </a:rPr>
              <a:t>Mindset </a:t>
            </a:r>
            <a:r>
              <a:rPr lang="en-CA" sz="1800" dirty="0" smtClean="0">
                <a:solidFill>
                  <a:schemeClr val="tx2">
                    <a:lumMod val="75000"/>
                  </a:schemeClr>
                </a:solidFill>
                <a:latin typeface="Cambria" panose="02040503050406030204" pitchFamily="18" charset="0"/>
              </a:rPr>
              <a:t>was affected; Both student and teacher mindsets improved.  By changing just some assessments, teachers began to look for what the students could do and not what they could not do.  Teachers began to see the ability in all of their learners and not just their struggles.</a:t>
            </a:r>
          </a:p>
          <a:p>
            <a:pPr marL="0" indent="0">
              <a:buNone/>
            </a:pPr>
            <a:endParaRPr lang="en-CA" sz="1800" dirty="0" smtClean="0">
              <a:solidFill>
                <a:schemeClr val="tx2">
                  <a:lumMod val="75000"/>
                </a:schemeClr>
              </a:solidFill>
              <a:latin typeface="Cambria" panose="02040503050406030204" pitchFamily="18" charset="0"/>
            </a:endParaRPr>
          </a:p>
          <a:p>
            <a:pPr marL="0" indent="0">
              <a:buNone/>
            </a:pPr>
            <a:r>
              <a:rPr lang="en-CA" sz="1800" dirty="0" smtClean="0">
                <a:solidFill>
                  <a:schemeClr val="tx2">
                    <a:lumMod val="75000"/>
                  </a:schemeClr>
                </a:solidFill>
                <a:latin typeface="Cambria" panose="02040503050406030204" pitchFamily="18" charset="0"/>
              </a:rPr>
              <a:t>Teachers knew their students better, they were able to better </a:t>
            </a:r>
            <a:r>
              <a:rPr lang="en-CA" sz="1800" b="1" dirty="0" smtClean="0">
                <a:solidFill>
                  <a:srgbClr val="A6032A"/>
                </a:solidFill>
                <a:latin typeface="Cambria" panose="02040503050406030204" pitchFamily="18" charset="0"/>
              </a:rPr>
              <a:t>predict </a:t>
            </a:r>
            <a:r>
              <a:rPr lang="en-CA" sz="1800" dirty="0" smtClean="0">
                <a:solidFill>
                  <a:schemeClr val="tx2">
                    <a:lumMod val="75000"/>
                  </a:schemeClr>
                </a:solidFill>
                <a:latin typeface="Cambria" panose="02040503050406030204" pitchFamily="18" charset="0"/>
              </a:rPr>
              <a:t>when students may struggle and attend to it before it negatively affected the student.</a:t>
            </a:r>
          </a:p>
          <a:p>
            <a:pPr marL="0" indent="0">
              <a:buNone/>
            </a:pPr>
            <a:endParaRPr lang="en-CA" sz="1800" dirty="0">
              <a:solidFill>
                <a:schemeClr val="tx2">
                  <a:lumMod val="75000"/>
                </a:schemeClr>
              </a:solidFill>
              <a:latin typeface="Cambria" panose="02040503050406030204" pitchFamily="18" charset="0"/>
            </a:endParaRPr>
          </a:p>
          <a:p>
            <a:pPr marL="0" indent="0">
              <a:buNone/>
            </a:pPr>
            <a:r>
              <a:rPr lang="en-CA" sz="1800" dirty="0" smtClean="0">
                <a:solidFill>
                  <a:schemeClr val="tx2">
                    <a:lumMod val="75000"/>
                  </a:schemeClr>
                </a:solidFill>
                <a:latin typeface="Cambria" panose="02040503050406030204" pitchFamily="18" charset="0"/>
              </a:rPr>
              <a:t>Teachers were more likely to deviate from “a plan” to attend to the needs/interests of the class when they used </a:t>
            </a:r>
            <a:r>
              <a:rPr lang="en-CA" sz="1800" b="1" dirty="0" smtClean="0">
                <a:solidFill>
                  <a:srgbClr val="A6032A"/>
                </a:solidFill>
                <a:latin typeface="Cambria" panose="02040503050406030204" pitchFamily="18" charset="0"/>
              </a:rPr>
              <a:t>non-traditional assessments</a:t>
            </a:r>
            <a:r>
              <a:rPr lang="en-CA" sz="1800" dirty="0" smtClean="0">
                <a:solidFill>
                  <a:schemeClr val="tx2">
                    <a:lumMod val="75000"/>
                  </a:schemeClr>
                </a:solidFill>
                <a:latin typeface="Cambria" panose="02040503050406030204" pitchFamily="18" charset="0"/>
              </a:rPr>
              <a:t>. </a:t>
            </a:r>
          </a:p>
          <a:p>
            <a:pPr marL="0" indent="0">
              <a:buNone/>
            </a:pPr>
            <a:endParaRPr lang="en-CA" sz="1600" dirty="0" smtClean="0"/>
          </a:p>
          <a:p>
            <a:pPr marL="0" indent="0">
              <a:buNone/>
            </a:pPr>
            <a:endParaRPr lang="en-CA" dirty="0"/>
          </a:p>
        </p:txBody>
      </p:sp>
      <p:pic>
        <p:nvPicPr>
          <p:cNvPr id="5" name="Picture 4"/>
          <p:cNvPicPr>
            <a:picLocks noChangeAspect="1"/>
          </p:cNvPicPr>
          <p:nvPr/>
        </p:nvPicPr>
        <p:blipFill>
          <a:blip r:embed="rId3"/>
          <a:stretch>
            <a:fillRect/>
          </a:stretch>
        </p:blipFill>
        <p:spPr>
          <a:xfrm>
            <a:off x="5056907" y="98784"/>
            <a:ext cx="1736225" cy="2171561"/>
          </a:xfrm>
          <a:prstGeom prst="rect">
            <a:avLst/>
          </a:prstGeom>
          <a:noFill/>
          <a:ln>
            <a:noFill/>
          </a:ln>
        </p:spPr>
      </p:pic>
    </p:spTree>
    <p:extLst>
      <p:ext uri="{BB962C8B-B14F-4D97-AF65-F5344CB8AC3E}">
        <p14:creationId xmlns:p14="http://schemas.microsoft.com/office/powerpoint/2010/main" val="141012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0" y="7937"/>
            <a:ext cx="8229600" cy="684791"/>
          </a:xfrm>
          <a:prstGeom prst="rect">
            <a:avLst/>
          </a:prstGeom>
        </p:spPr>
        <p:txBody>
          <a:bodyPr>
            <a:normAutofit/>
          </a:bodyPr>
          <a:lstStyle>
            <a:lvl1pPr algn="l">
              <a:defRPr sz="3600" b="1">
                <a:solidFill>
                  <a:srgbClr val="01214B"/>
                </a:solidFill>
                <a:latin typeface="Cambria"/>
                <a:ea typeface="Cambria"/>
                <a:cs typeface="Cambria"/>
                <a:sym typeface="Cambria"/>
              </a:defRPr>
            </a:lvl1pPr>
          </a:lstStyle>
          <a:p>
            <a:pPr lvl="0">
              <a:defRPr sz="1800" b="0">
                <a:solidFill>
                  <a:srgbClr val="000000"/>
                </a:solidFill>
              </a:defRPr>
            </a:pPr>
            <a:r>
              <a:rPr lang="en-CA" sz="3200" b="1" dirty="0" smtClean="0">
                <a:solidFill>
                  <a:srgbClr val="01214B"/>
                </a:solidFill>
              </a:rPr>
              <a:t>Algonquin Lakeshore Catholic DSB</a:t>
            </a:r>
            <a:endParaRPr sz="3200" b="1" dirty="0">
              <a:solidFill>
                <a:srgbClr val="01214B"/>
              </a:solidFill>
            </a:endParaRPr>
          </a:p>
        </p:txBody>
      </p:sp>
      <p:sp>
        <p:nvSpPr>
          <p:cNvPr id="151" name="Shape 151"/>
          <p:cNvSpPr>
            <a:spLocks noGrp="1"/>
          </p:cNvSpPr>
          <p:nvPr>
            <p:ph type="body" idx="1"/>
          </p:nvPr>
        </p:nvSpPr>
        <p:spPr>
          <a:xfrm>
            <a:off x="207818" y="2016991"/>
            <a:ext cx="8562109" cy="4525963"/>
          </a:xfrm>
          <a:prstGeom prst="rect">
            <a:avLst/>
          </a:prstGeom>
        </p:spPr>
        <p:txBody>
          <a:bodyPr>
            <a:normAutofit fontScale="25000" lnSpcReduction="20000"/>
          </a:bodyPr>
          <a:lstStyle/>
          <a:p>
            <a:pPr marL="0" lvl="0" indent="0" defTabSz="182880">
              <a:spcBef>
                <a:spcPts val="300"/>
              </a:spcBef>
              <a:buSzTx/>
              <a:buNone/>
              <a:defRPr sz="1800"/>
            </a:pPr>
            <a:r>
              <a:rPr sz="11200" b="1" dirty="0">
                <a:solidFill>
                  <a:srgbClr val="1F497D"/>
                </a:solidFill>
                <a:latin typeface="Cambria"/>
                <a:ea typeface="Cambria"/>
                <a:cs typeface="Cambria"/>
                <a:sym typeface="Cambria"/>
              </a:rPr>
              <a:t>How does a deeper understanding of the key concepts of proportional reasoning (e.g., fractions, multiplicative thinking, algebraic reasoning) contribute to more effective assessment for learning practices among educators?</a:t>
            </a:r>
          </a:p>
          <a:p>
            <a:pPr marL="0" lvl="0" indent="0" defTabSz="182880">
              <a:spcBef>
                <a:spcPts val="300"/>
              </a:spcBef>
              <a:buSzTx/>
              <a:buNone/>
              <a:defRPr sz="1800"/>
            </a:pPr>
            <a:endParaRPr lang="en-CA" sz="8000" b="1" dirty="0" smtClean="0">
              <a:solidFill>
                <a:srgbClr val="1F497D"/>
              </a:solidFill>
              <a:latin typeface="Cambria"/>
              <a:ea typeface="Cambria"/>
              <a:cs typeface="Cambria"/>
              <a:sym typeface="Cambria"/>
            </a:endParaRPr>
          </a:p>
          <a:p>
            <a:pPr marL="0" lvl="0" indent="0" defTabSz="182880">
              <a:spcBef>
                <a:spcPts val="300"/>
              </a:spcBef>
              <a:buSzTx/>
              <a:buNone/>
              <a:defRPr sz="1800"/>
            </a:pPr>
            <a:endParaRPr lang="en-CA" sz="8000" b="1" dirty="0">
              <a:solidFill>
                <a:srgbClr val="1F497D"/>
              </a:solidFill>
              <a:latin typeface="Cambria"/>
              <a:ea typeface="Cambria"/>
              <a:cs typeface="Cambria"/>
              <a:sym typeface="Cambria"/>
            </a:endParaRPr>
          </a:p>
          <a:p>
            <a:pPr marL="0" lvl="0" indent="0" defTabSz="182880">
              <a:spcBef>
                <a:spcPts val="300"/>
              </a:spcBef>
              <a:buSzTx/>
              <a:buNone/>
              <a:defRPr sz="1800"/>
            </a:pPr>
            <a:endParaRPr lang="en-CA" sz="8000" b="1" dirty="0" smtClean="0">
              <a:solidFill>
                <a:srgbClr val="1F497D"/>
              </a:solidFill>
              <a:latin typeface="Cambria"/>
              <a:ea typeface="Cambria"/>
              <a:cs typeface="Cambria"/>
              <a:sym typeface="Cambria"/>
            </a:endParaRPr>
          </a:p>
          <a:p>
            <a:pPr marL="0" lvl="0" indent="0" defTabSz="182880">
              <a:spcBef>
                <a:spcPts val="300"/>
              </a:spcBef>
              <a:buSzTx/>
              <a:buNone/>
              <a:defRPr sz="1800"/>
            </a:pPr>
            <a:r>
              <a:rPr sz="8000" b="1" dirty="0" smtClean="0">
                <a:solidFill>
                  <a:srgbClr val="1F497D"/>
                </a:solidFill>
                <a:latin typeface="Cambria"/>
                <a:ea typeface="Cambria"/>
                <a:cs typeface="Cambria"/>
                <a:sym typeface="Cambria"/>
              </a:rPr>
              <a:t>Year </a:t>
            </a:r>
            <a:r>
              <a:rPr sz="8000" b="1" dirty="0">
                <a:solidFill>
                  <a:srgbClr val="1F497D"/>
                </a:solidFill>
                <a:latin typeface="Cambria"/>
                <a:ea typeface="Cambria"/>
                <a:cs typeface="Cambria"/>
                <a:sym typeface="Cambria"/>
              </a:rPr>
              <a:t>1: (Junior)</a:t>
            </a:r>
          </a:p>
          <a:p>
            <a:pPr marL="91440" lvl="0" indent="-91440" defTabSz="182880">
              <a:spcBef>
                <a:spcPts val="300"/>
              </a:spcBef>
              <a:defRPr sz="1800"/>
            </a:pPr>
            <a:r>
              <a:rPr sz="8000" dirty="0">
                <a:solidFill>
                  <a:srgbClr val="1F497D"/>
                </a:solidFill>
                <a:latin typeface="Cambria"/>
                <a:ea typeface="Cambria"/>
                <a:cs typeface="Cambria"/>
                <a:sym typeface="Cambria"/>
              </a:rPr>
              <a:t>Why are most students representing their fractional thinking in circles no matter what the context?</a:t>
            </a:r>
          </a:p>
          <a:p>
            <a:pPr marL="91440" lvl="0" indent="-91440" defTabSz="182880">
              <a:spcBef>
                <a:spcPts val="300"/>
              </a:spcBef>
              <a:defRPr sz="1800"/>
            </a:pPr>
            <a:r>
              <a:rPr sz="8000" dirty="0">
                <a:solidFill>
                  <a:srgbClr val="1F497D"/>
                </a:solidFill>
                <a:latin typeface="Cambria"/>
                <a:ea typeface="Cambria"/>
                <a:cs typeface="Cambria"/>
                <a:sym typeface="Cambria"/>
              </a:rPr>
              <a:t>How might we build on this representation of fractional quantities in an area model to a deeper understanding of proportional reasoning using a linear model of representation?</a:t>
            </a: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r>
              <a:rPr sz="1280" dirty="0">
                <a:solidFill>
                  <a:srgbClr val="1F497D"/>
                </a:solidFill>
                <a:latin typeface="Cambria"/>
                <a:ea typeface="Cambria"/>
                <a:cs typeface="Cambria"/>
                <a:sym typeface="Cambria"/>
              </a:rPr>
              <a:t>Year</a:t>
            </a:r>
          </a:p>
        </p:txBody>
      </p:sp>
      <p:grpSp>
        <p:nvGrpSpPr>
          <p:cNvPr id="154" name="Group 154"/>
          <p:cNvGrpSpPr/>
          <p:nvPr/>
        </p:nvGrpSpPr>
        <p:grpSpPr>
          <a:xfrm>
            <a:off x="4458329" y="808037"/>
            <a:ext cx="1791961" cy="685801"/>
            <a:chOff x="0" y="0"/>
            <a:chExt cx="1791960" cy="685800"/>
          </a:xfrm>
        </p:grpSpPr>
        <p:sp>
          <p:nvSpPr>
            <p:cNvPr id="152" name="Shape 152"/>
            <p:cNvSpPr/>
            <p:nvPr/>
          </p:nvSpPr>
          <p:spPr>
            <a:xfrm>
              <a:off x="0" y="0"/>
              <a:ext cx="1791961" cy="685800"/>
            </a:xfrm>
            <a:prstGeom prst="rect">
              <a:avLst/>
            </a:prstGeom>
            <a:solidFill>
              <a:srgbClr val="FFFFFF"/>
            </a:solidFill>
            <a:ln w="12700" cap="flat">
              <a:noFill/>
              <a:miter lim="400000"/>
            </a:ln>
            <a:effectLst/>
          </p:spPr>
          <p:txBody>
            <a:bodyPr wrap="square" lIns="0" tIns="0" rIns="0" bIns="0" numCol="1" anchor="ctr">
              <a:noAutofit/>
            </a:bodyPr>
            <a:lstStyle/>
            <a:p>
              <a:pPr lvl="0"/>
              <a:endParaRPr/>
            </a:p>
          </p:txBody>
        </p:sp>
        <p:pic>
          <p:nvPicPr>
            <p:cNvPr id="153" name="image4.png"/>
            <p:cNvPicPr/>
            <p:nvPr/>
          </p:nvPicPr>
          <p:blipFill>
            <a:blip r:embed="rId3">
              <a:extLst/>
            </a:blip>
            <a:stretch>
              <a:fillRect/>
            </a:stretch>
          </p:blipFill>
          <p:spPr>
            <a:xfrm>
              <a:off x="0" y="0"/>
              <a:ext cx="1791961" cy="685800"/>
            </a:xfrm>
            <a:prstGeom prst="rect">
              <a:avLst/>
            </a:prstGeom>
            <a:ln w="12700" cap="flat">
              <a:noFill/>
              <a:miter lim="400000"/>
            </a:ln>
            <a:effec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18" y="817729"/>
            <a:ext cx="1122218" cy="1074260"/>
          </a:xfrm>
          <a:prstGeom prst="rect">
            <a:avLst/>
          </a:prstGeom>
        </p:spPr>
      </p:pic>
    </p:spTree>
    <p:extLst>
      <p:ext uri="{BB962C8B-B14F-4D97-AF65-F5344CB8AC3E}">
        <p14:creationId xmlns:p14="http://schemas.microsoft.com/office/powerpoint/2010/main" val="164476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0" y="7937"/>
            <a:ext cx="8229600" cy="684791"/>
          </a:xfrm>
          <a:prstGeom prst="rect">
            <a:avLst/>
          </a:prstGeom>
        </p:spPr>
        <p:txBody>
          <a:bodyPr>
            <a:normAutofit/>
          </a:bodyPr>
          <a:lstStyle>
            <a:lvl1pPr algn="l">
              <a:defRPr sz="3600" b="1">
                <a:solidFill>
                  <a:srgbClr val="01214B"/>
                </a:solidFill>
                <a:latin typeface="Cambria"/>
                <a:ea typeface="Cambria"/>
                <a:cs typeface="Cambria"/>
                <a:sym typeface="Cambria"/>
              </a:defRPr>
            </a:lvl1pPr>
          </a:lstStyle>
          <a:p>
            <a:pPr lvl="0">
              <a:defRPr sz="1800" b="0">
                <a:solidFill>
                  <a:srgbClr val="000000"/>
                </a:solidFill>
              </a:defRPr>
            </a:pPr>
            <a:r>
              <a:rPr lang="en-CA" sz="3200" b="1" dirty="0" smtClean="0">
                <a:solidFill>
                  <a:srgbClr val="01214B"/>
                </a:solidFill>
              </a:rPr>
              <a:t>Algonquin Lakeshore Catholic DSB</a:t>
            </a:r>
            <a:endParaRPr sz="3200" b="1" dirty="0">
              <a:solidFill>
                <a:srgbClr val="01214B"/>
              </a:solidFill>
            </a:endParaRPr>
          </a:p>
        </p:txBody>
      </p:sp>
      <p:sp>
        <p:nvSpPr>
          <p:cNvPr id="151" name="Shape 151"/>
          <p:cNvSpPr>
            <a:spLocks noGrp="1"/>
          </p:cNvSpPr>
          <p:nvPr>
            <p:ph type="body" idx="1"/>
          </p:nvPr>
        </p:nvSpPr>
        <p:spPr>
          <a:xfrm>
            <a:off x="457200" y="1739900"/>
            <a:ext cx="8229600" cy="4525963"/>
          </a:xfrm>
          <a:prstGeom prst="rect">
            <a:avLst/>
          </a:prstGeom>
        </p:spPr>
        <p:txBody>
          <a:bodyPr>
            <a:normAutofit fontScale="25000" lnSpcReduction="20000"/>
          </a:bodyPr>
          <a:lstStyle/>
          <a:p>
            <a:pPr marL="0" lvl="0" indent="0" defTabSz="182880">
              <a:spcBef>
                <a:spcPts val="300"/>
              </a:spcBef>
              <a:buSzTx/>
              <a:buNone/>
              <a:defRPr sz="1800"/>
            </a:pPr>
            <a:endParaRPr sz="6000" dirty="0">
              <a:solidFill>
                <a:srgbClr val="1F497D"/>
              </a:solidFill>
              <a:latin typeface="Cambria"/>
              <a:ea typeface="Cambria"/>
              <a:cs typeface="Cambria"/>
              <a:sym typeface="Cambria"/>
            </a:endParaRPr>
          </a:p>
          <a:p>
            <a:pPr marL="0" lvl="0" indent="0" defTabSz="182880">
              <a:spcBef>
                <a:spcPts val="300"/>
              </a:spcBef>
              <a:buSzTx/>
              <a:buNone/>
              <a:defRPr sz="1800"/>
            </a:pPr>
            <a:r>
              <a:rPr sz="8000" b="1" dirty="0">
                <a:solidFill>
                  <a:srgbClr val="1F497D"/>
                </a:solidFill>
                <a:latin typeface="Cambria"/>
                <a:ea typeface="Cambria"/>
                <a:cs typeface="Cambria"/>
                <a:sym typeface="Cambria"/>
              </a:rPr>
              <a:t>Year 2:  (Primary &amp; Junior)</a:t>
            </a:r>
          </a:p>
          <a:p>
            <a:pPr marL="128336" lvl="0" indent="-128336" defTabSz="182880">
              <a:spcBef>
                <a:spcPts val="300"/>
              </a:spcBef>
              <a:buFontTx/>
              <a:defRPr sz="1800"/>
            </a:pPr>
            <a:r>
              <a:rPr sz="8000" dirty="0">
                <a:solidFill>
                  <a:srgbClr val="1F497D"/>
                </a:solidFill>
                <a:latin typeface="Cambria"/>
                <a:ea typeface="Cambria"/>
                <a:cs typeface="Cambria"/>
                <a:sym typeface="Cambria"/>
              </a:rPr>
              <a:t>All students will think multiplicatively in a variety of mathematical situations.  </a:t>
            </a:r>
          </a:p>
          <a:p>
            <a:pPr marL="128336" lvl="0" indent="-128336" defTabSz="182880">
              <a:spcBef>
                <a:spcPts val="300"/>
              </a:spcBef>
              <a:buFontTx/>
              <a:defRPr sz="1800"/>
            </a:pPr>
            <a:r>
              <a:rPr sz="8000" dirty="0">
                <a:solidFill>
                  <a:srgbClr val="1F497D"/>
                </a:solidFill>
                <a:latin typeface="Cambria"/>
                <a:ea typeface="Cambria"/>
                <a:cs typeface="Cambria"/>
                <a:sym typeface="Cambria"/>
              </a:rPr>
              <a:t>What learning tools and representations build understanding of multiplicative thinking?</a:t>
            </a:r>
          </a:p>
          <a:p>
            <a:pPr marL="128336" lvl="0" indent="-128336" defTabSz="182880">
              <a:spcBef>
                <a:spcPts val="300"/>
              </a:spcBef>
              <a:buFontTx/>
              <a:defRPr sz="1800"/>
            </a:pPr>
            <a:r>
              <a:rPr sz="8000" dirty="0">
                <a:solidFill>
                  <a:srgbClr val="1F497D"/>
                </a:solidFill>
                <a:latin typeface="Cambria"/>
                <a:ea typeface="Cambria"/>
                <a:cs typeface="Cambria"/>
                <a:sym typeface="Cambria"/>
              </a:rPr>
              <a:t>What educator moves support students in moving from additive to multiplicative thinking?</a:t>
            </a:r>
          </a:p>
          <a:p>
            <a:pPr marL="128336" lvl="0" indent="-128336" defTabSz="182880">
              <a:spcBef>
                <a:spcPts val="300"/>
              </a:spcBef>
              <a:buFontTx/>
              <a:defRPr sz="1800"/>
            </a:pPr>
            <a:r>
              <a:rPr sz="8000" dirty="0">
                <a:solidFill>
                  <a:srgbClr val="1F497D"/>
                </a:solidFill>
                <a:latin typeface="Cambria"/>
                <a:ea typeface="Cambria"/>
                <a:cs typeface="Cambria"/>
                <a:sym typeface="Cambria"/>
              </a:rPr>
              <a:t>How can we start building the foundation for multiplicative thinking in the early years?</a:t>
            </a:r>
          </a:p>
          <a:p>
            <a:pPr marL="0" lvl="0" indent="0" defTabSz="182880">
              <a:spcBef>
                <a:spcPts val="300"/>
              </a:spcBef>
              <a:buSzTx/>
              <a:buNone/>
              <a:defRPr sz="1800"/>
            </a:pPr>
            <a:endParaRPr sz="8000" dirty="0">
              <a:solidFill>
                <a:srgbClr val="1F497D"/>
              </a:solidFill>
              <a:latin typeface="Cambria"/>
              <a:ea typeface="Cambria"/>
              <a:cs typeface="Cambria"/>
              <a:sym typeface="Cambria"/>
            </a:endParaRPr>
          </a:p>
          <a:p>
            <a:pPr marL="0" lvl="0" indent="0" defTabSz="182880">
              <a:spcBef>
                <a:spcPts val="300"/>
              </a:spcBef>
              <a:buSzTx/>
              <a:buNone/>
              <a:defRPr sz="1800"/>
            </a:pPr>
            <a:r>
              <a:rPr sz="8000" b="1" dirty="0">
                <a:solidFill>
                  <a:srgbClr val="1F497D"/>
                </a:solidFill>
                <a:latin typeface="Cambria"/>
                <a:ea typeface="Cambria"/>
                <a:cs typeface="Cambria"/>
                <a:sym typeface="Cambria"/>
              </a:rPr>
              <a:t>Year 3: (Grades 7-10)</a:t>
            </a:r>
          </a:p>
          <a:p>
            <a:pPr marL="91440" lvl="0" indent="-91440" defTabSz="182880">
              <a:spcBef>
                <a:spcPts val="300"/>
              </a:spcBef>
              <a:defRPr sz="1800"/>
            </a:pPr>
            <a:r>
              <a:rPr sz="8000" dirty="0">
                <a:solidFill>
                  <a:srgbClr val="1F497D"/>
                </a:solidFill>
                <a:latin typeface="Cambria"/>
                <a:ea typeface="Cambria"/>
                <a:cs typeface="Cambria"/>
                <a:sym typeface="Cambria"/>
              </a:rPr>
              <a:t>All students will think multiplicatively across multiple mathematics strands through a </a:t>
            </a:r>
            <a:r>
              <a:rPr lang="en-CA" sz="8000" dirty="0" smtClean="0">
                <a:solidFill>
                  <a:srgbClr val="1F497D"/>
                </a:solidFill>
                <a:latin typeface="Cambria"/>
                <a:ea typeface="Cambria"/>
                <a:cs typeface="Cambria"/>
                <a:sym typeface="Cambria"/>
              </a:rPr>
              <a:t>modified </a:t>
            </a:r>
            <a:r>
              <a:rPr sz="8000" dirty="0" smtClean="0">
                <a:solidFill>
                  <a:srgbClr val="1F497D"/>
                </a:solidFill>
                <a:latin typeface="Cambria"/>
                <a:ea typeface="Cambria"/>
                <a:cs typeface="Cambria"/>
                <a:sym typeface="Cambria"/>
              </a:rPr>
              <a:t>lesson </a:t>
            </a:r>
            <a:r>
              <a:rPr sz="8000" dirty="0">
                <a:solidFill>
                  <a:srgbClr val="1F497D"/>
                </a:solidFill>
                <a:latin typeface="Cambria"/>
                <a:ea typeface="Cambria"/>
                <a:cs typeface="Cambria"/>
                <a:sym typeface="Cambria"/>
              </a:rPr>
              <a:t>study format.  </a:t>
            </a:r>
          </a:p>
          <a:p>
            <a:pPr marL="91440" lvl="0" indent="-91440" defTabSz="182880">
              <a:spcBef>
                <a:spcPts val="300"/>
              </a:spcBef>
              <a:defRPr sz="1800"/>
            </a:pPr>
            <a:r>
              <a:rPr sz="8000" dirty="0">
                <a:solidFill>
                  <a:srgbClr val="1F497D"/>
                </a:solidFill>
                <a:latin typeface="Cambria"/>
                <a:ea typeface="Cambria"/>
                <a:cs typeface="Cambria"/>
                <a:sym typeface="Cambria"/>
              </a:rPr>
              <a:t>How might implementing a </a:t>
            </a:r>
            <a:r>
              <a:rPr lang="en-CA" sz="8000" dirty="0" smtClean="0">
                <a:solidFill>
                  <a:srgbClr val="1F497D"/>
                </a:solidFill>
                <a:latin typeface="Cambria"/>
                <a:ea typeface="Cambria"/>
                <a:cs typeface="Cambria"/>
                <a:sym typeface="Cambria"/>
              </a:rPr>
              <a:t>modified </a:t>
            </a:r>
            <a:r>
              <a:rPr sz="8000" dirty="0" smtClean="0">
                <a:solidFill>
                  <a:srgbClr val="1F497D"/>
                </a:solidFill>
                <a:latin typeface="Cambria"/>
                <a:ea typeface="Cambria"/>
                <a:cs typeface="Cambria"/>
                <a:sym typeface="Cambria"/>
              </a:rPr>
              <a:t>lesson </a:t>
            </a:r>
            <a:r>
              <a:rPr sz="8000" dirty="0">
                <a:solidFill>
                  <a:srgbClr val="1F497D"/>
                </a:solidFill>
                <a:latin typeface="Cambria"/>
                <a:ea typeface="Cambria"/>
                <a:cs typeface="Cambria"/>
                <a:sym typeface="Cambria"/>
              </a:rPr>
              <a:t>study framework cultivate collaborative leadership?</a:t>
            </a:r>
          </a:p>
          <a:p>
            <a:pPr marL="91440" lvl="0" indent="-91440" defTabSz="182880">
              <a:spcBef>
                <a:spcPts val="300"/>
              </a:spcBef>
              <a:defRPr sz="1800"/>
            </a:pPr>
            <a:r>
              <a:rPr sz="8000" dirty="0">
                <a:solidFill>
                  <a:srgbClr val="1F497D"/>
                </a:solidFill>
                <a:latin typeface="Cambria"/>
                <a:ea typeface="Cambria"/>
                <a:cs typeface="Cambria"/>
                <a:sym typeface="Cambria"/>
              </a:rPr>
              <a:t>How might a </a:t>
            </a:r>
            <a:r>
              <a:rPr lang="en-CA" sz="8000" dirty="0" smtClean="0">
                <a:solidFill>
                  <a:srgbClr val="1F497D"/>
                </a:solidFill>
                <a:latin typeface="Cambria"/>
                <a:ea typeface="Cambria"/>
                <a:cs typeface="Cambria"/>
                <a:sym typeface="Cambria"/>
              </a:rPr>
              <a:t>modified </a:t>
            </a:r>
            <a:r>
              <a:rPr sz="8000" dirty="0" smtClean="0">
                <a:solidFill>
                  <a:srgbClr val="1F497D"/>
                </a:solidFill>
                <a:latin typeface="Cambria"/>
                <a:ea typeface="Cambria"/>
                <a:cs typeface="Cambria"/>
                <a:sym typeface="Cambria"/>
              </a:rPr>
              <a:t>lesson </a:t>
            </a:r>
            <a:r>
              <a:rPr sz="8000" dirty="0">
                <a:solidFill>
                  <a:srgbClr val="1F497D"/>
                </a:solidFill>
                <a:latin typeface="Cambria"/>
                <a:ea typeface="Cambria"/>
                <a:cs typeface="Cambria"/>
                <a:sym typeface="Cambria"/>
              </a:rPr>
              <a:t>study focus on algebraic reasoning support enhanced teaching and learning in math?</a:t>
            </a: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endParaRPr sz="1280" dirty="0">
              <a:solidFill>
                <a:srgbClr val="1F497D"/>
              </a:solidFill>
              <a:latin typeface="Cambria"/>
              <a:ea typeface="Cambria"/>
              <a:cs typeface="Cambria"/>
              <a:sym typeface="Cambria"/>
            </a:endParaRPr>
          </a:p>
          <a:p>
            <a:pPr marL="0" lvl="0" indent="0" defTabSz="182880">
              <a:spcBef>
                <a:spcPts val="300"/>
              </a:spcBef>
              <a:buSzTx/>
              <a:buNone/>
              <a:defRPr sz="1800"/>
            </a:pPr>
            <a:r>
              <a:rPr sz="1280" dirty="0">
                <a:solidFill>
                  <a:srgbClr val="1F497D"/>
                </a:solidFill>
                <a:latin typeface="Cambria"/>
                <a:ea typeface="Cambria"/>
                <a:cs typeface="Cambria"/>
                <a:sym typeface="Cambria"/>
              </a:rPr>
              <a:t>Year</a:t>
            </a:r>
          </a:p>
        </p:txBody>
      </p:sp>
      <p:grpSp>
        <p:nvGrpSpPr>
          <p:cNvPr id="154" name="Group 154"/>
          <p:cNvGrpSpPr/>
          <p:nvPr/>
        </p:nvGrpSpPr>
        <p:grpSpPr>
          <a:xfrm>
            <a:off x="4458329" y="808037"/>
            <a:ext cx="1791961" cy="685801"/>
            <a:chOff x="0" y="0"/>
            <a:chExt cx="1791960" cy="685800"/>
          </a:xfrm>
        </p:grpSpPr>
        <p:sp>
          <p:nvSpPr>
            <p:cNvPr id="152" name="Shape 152"/>
            <p:cNvSpPr/>
            <p:nvPr/>
          </p:nvSpPr>
          <p:spPr>
            <a:xfrm>
              <a:off x="0" y="0"/>
              <a:ext cx="1791961" cy="685800"/>
            </a:xfrm>
            <a:prstGeom prst="rect">
              <a:avLst/>
            </a:prstGeom>
            <a:solidFill>
              <a:srgbClr val="FFFFFF"/>
            </a:solidFill>
            <a:ln w="12700" cap="flat">
              <a:noFill/>
              <a:miter lim="400000"/>
            </a:ln>
            <a:effectLst/>
          </p:spPr>
          <p:txBody>
            <a:bodyPr wrap="square" lIns="0" tIns="0" rIns="0" bIns="0" numCol="1" anchor="ctr">
              <a:noAutofit/>
            </a:bodyPr>
            <a:lstStyle/>
            <a:p>
              <a:pPr lvl="0"/>
              <a:endParaRPr/>
            </a:p>
          </p:txBody>
        </p:sp>
        <p:pic>
          <p:nvPicPr>
            <p:cNvPr id="153" name="image4.png"/>
            <p:cNvPicPr/>
            <p:nvPr/>
          </p:nvPicPr>
          <p:blipFill>
            <a:blip r:embed="rId3">
              <a:extLst/>
            </a:blip>
            <a:stretch>
              <a:fillRect/>
            </a:stretch>
          </p:blipFill>
          <p:spPr>
            <a:xfrm>
              <a:off x="0" y="0"/>
              <a:ext cx="1791961" cy="685800"/>
            </a:xfrm>
            <a:prstGeom prst="rect">
              <a:avLst/>
            </a:prstGeom>
            <a:ln w="12700" cap="flat">
              <a:noFill/>
              <a:miter lim="400000"/>
            </a:ln>
            <a:effec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18" y="791730"/>
            <a:ext cx="1122218" cy="1074260"/>
          </a:xfrm>
          <a:prstGeom prst="rect">
            <a:avLst/>
          </a:prstGeom>
        </p:spPr>
      </p:pic>
    </p:spTree>
    <p:extLst>
      <p:ext uri="{BB962C8B-B14F-4D97-AF65-F5344CB8AC3E}">
        <p14:creationId xmlns:p14="http://schemas.microsoft.com/office/powerpoint/2010/main" val="139911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idx="4294967295"/>
          </p:nvPr>
        </p:nvSpPr>
        <p:spPr>
          <a:xfrm>
            <a:off x="1292629" y="1409134"/>
            <a:ext cx="6258300" cy="1896600"/>
          </a:xfrm>
          <a:prstGeom prst="rect">
            <a:avLst/>
          </a:prstGeom>
        </p:spPr>
        <p:txBody>
          <a:bodyPr vert="horz" lIns="91425" tIns="91425" rIns="91425" bIns="91425" rtlCol="0" anchor="b" anchorCtr="0">
            <a:noAutofit/>
          </a:bodyPr>
          <a:lstStyle/>
          <a:p>
            <a:pPr>
              <a:spcBef>
                <a:spcPts val="0"/>
              </a:spcBef>
              <a:buClr>
                <a:schemeClr val="dk1"/>
              </a:buClr>
              <a:buSzPct val="25000"/>
            </a:pPr>
            <a:r>
              <a:rPr lang="en-CA" sz="2400" b="1" dirty="0" smtClean="0">
                <a:solidFill>
                  <a:srgbClr val="01214B"/>
                </a:solidFill>
                <a:latin typeface="Cambria" charset="0"/>
                <a:ea typeface="Cambria" charset="0"/>
                <a:cs typeface="Cambria" charset="0"/>
                <a:sym typeface="Arial"/>
              </a:rPr>
              <a:t>EOSDN</a:t>
            </a:r>
            <a:r>
              <a:rPr lang="en" sz="2400" b="1" dirty="0" smtClean="0">
                <a:solidFill>
                  <a:srgbClr val="01214B"/>
                </a:solidFill>
                <a:latin typeface="Cambria" charset="0"/>
                <a:ea typeface="Cambria" charset="0"/>
                <a:cs typeface="Cambria" charset="0"/>
                <a:sym typeface="Arial"/>
              </a:rPr>
              <a:t> Math Project Guiding Questions Moving from Year 2 into Year 3</a:t>
            </a:r>
          </a:p>
          <a:p>
            <a:pPr>
              <a:spcBef>
                <a:spcPts val="0"/>
              </a:spcBef>
              <a:buClr>
                <a:schemeClr val="dk1"/>
              </a:buClr>
              <a:buSzPct val="25000"/>
            </a:pPr>
            <a:r>
              <a:rPr lang="en" sz="2400" dirty="0" smtClean="0">
                <a:solidFill>
                  <a:srgbClr val="01214B"/>
                </a:solidFill>
                <a:latin typeface="Arial"/>
                <a:ea typeface="Arial"/>
                <a:cs typeface="Arial"/>
                <a:sym typeface="Arial"/>
              </a:rPr>
              <a:t> </a:t>
            </a:r>
            <a:r>
              <a:rPr lang="en" sz="2400" dirty="0">
                <a:solidFill>
                  <a:srgbClr val="01214B"/>
                </a:solidFill>
                <a:latin typeface="Arial"/>
                <a:ea typeface="Arial"/>
                <a:cs typeface="Arial"/>
                <a:sym typeface="Arial"/>
              </a:rPr>
              <a:t/>
            </a:r>
            <a:br>
              <a:rPr lang="en" sz="2400" dirty="0">
                <a:solidFill>
                  <a:srgbClr val="01214B"/>
                </a:solidFill>
                <a:latin typeface="Arial"/>
                <a:ea typeface="Arial"/>
                <a:cs typeface="Arial"/>
                <a:sym typeface="Arial"/>
              </a:rPr>
            </a:br>
            <a:endParaRPr lang="en" sz="2400" dirty="0">
              <a:solidFill>
                <a:srgbClr val="01214B"/>
              </a:solidFill>
              <a:latin typeface="Arial"/>
              <a:ea typeface="Arial"/>
              <a:cs typeface="Arial"/>
              <a:sym typeface="Arial"/>
            </a:endParaRPr>
          </a:p>
        </p:txBody>
      </p:sp>
      <p:sp>
        <p:nvSpPr>
          <p:cNvPr id="152" name="Shape 152"/>
          <p:cNvSpPr txBox="1">
            <a:spLocks noGrp="1"/>
          </p:cNvSpPr>
          <p:nvPr>
            <p:ph type="subTitle" idx="4294967295"/>
          </p:nvPr>
        </p:nvSpPr>
        <p:spPr>
          <a:xfrm>
            <a:off x="1292629" y="2685732"/>
            <a:ext cx="6564600" cy="2607600"/>
          </a:xfrm>
          <a:prstGeom prst="rect">
            <a:avLst/>
          </a:prstGeom>
        </p:spPr>
        <p:txBody>
          <a:bodyPr vert="horz" lIns="91425" tIns="91425" rIns="91425" bIns="91425" rtlCol="0" anchor="t" anchorCtr="0">
            <a:noAutofit/>
          </a:bodyPr>
          <a:lstStyle/>
          <a:p>
            <a:pPr marL="359410" indent="-285750">
              <a:lnSpc>
                <a:spcPct val="90000"/>
              </a:lnSpc>
              <a:spcBef>
                <a:spcPts val="0"/>
              </a:spcBef>
              <a:buClr>
                <a:srgbClr val="01214B"/>
              </a:buClr>
              <a:buSzPct val="100000"/>
              <a:buFont typeface="Arial" charset="0"/>
              <a:buChar char="•"/>
            </a:pPr>
            <a:r>
              <a:rPr lang="en" sz="1800" dirty="0">
                <a:solidFill>
                  <a:srgbClr val="01214B"/>
                </a:solidFill>
                <a:latin typeface="Cambria" charset="0"/>
                <a:ea typeface="Cambria" charset="0"/>
                <a:cs typeface="Cambria" charset="0"/>
                <a:sym typeface="Arial"/>
              </a:rPr>
              <a:t>How do we increase teacher fluency and independence using data to inform their practice?</a:t>
            </a:r>
          </a:p>
          <a:p>
            <a:pPr marL="359410" indent="-285750">
              <a:lnSpc>
                <a:spcPct val="90000"/>
              </a:lnSpc>
              <a:spcBef>
                <a:spcPts val="592"/>
              </a:spcBef>
              <a:buClr>
                <a:srgbClr val="01214B"/>
              </a:buClr>
              <a:buSzPct val="100000"/>
              <a:buFont typeface="Arial" charset="0"/>
              <a:buChar char="•"/>
            </a:pPr>
            <a:r>
              <a:rPr lang="en" sz="1800" dirty="0">
                <a:solidFill>
                  <a:srgbClr val="01214B"/>
                </a:solidFill>
                <a:latin typeface="Cambria" charset="0"/>
                <a:ea typeface="Cambria" charset="0"/>
                <a:cs typeface="Cambria" charset="0"/>
                <a:sym typeface="Arial"/>
              </a:rPr>
              <a:t>How do we spread the pockets of vibrant math culture in schools through strategic teacher leadership and administrator support?</a:t>
            </a:r>
          </a:p>
          <a:p>
            <a:pPr marL="359410" indent="-285750">
              <a:lnSpc>
                <a:spcPct val="90000"/>
              </a:lnSpc>
              <a:spcBef>
                <a:spcPts val="592"/>
              </a:spcBef>
              <a:buClr>
                <a:srgbClr val="01214B"/>
              </a:buClr>
              <a:buSzPct val="100000"/>
              <a:buFont typeface="Arial" charset="0"/>
              <a:buChar char="•"/>
            </a:pPr>
            <a:r>
              <a:rPr lang="en" sz="1800" dirty="0">
                <a:solidFill>
                  <a:srgbClr val="01214B"/>
                </a:solidFill>
                <a:latin typeface="Cambria" charset="0"/>
                <a:ea typeface="Cambria" charset="0"/>
                <a:cs typeface="Cambria" charset="0"/>
                <a:sym typeface="Arial"/>
              </a:rPr>
              <a:t>How do we leverage distributed leadership in order to systematically impact teacher practice, student learning and achievement in mathematics</a:t>
            </a:r>
          </a:p>
          <a:p>
            <a:pPr>
              <a:spcBef>
                <a:spcPts val="0"/>
              </a:spcBef>
              <a:buClr>
                <a:schemeClr val="dk1"/>
              </a:buClr>
              <a:buSzPct val="61111"/>
              <a:buNone/>
            </a:pPr>
            <a:endParaRPr sz="1800" dirty="0">
              <a:solidFill>
                <a:srgbClr val="01214B"/>
              </a:solidFill>
              <a:latin typeface="Cambria" charset="0"/>
              <a:ea typeface="Cambria" charset="0"/>
              <a:cs typeface="Cambria" charset="0"/>
            </a:endParaRPr>
          </a:p>
        </p:txBody>
      </p:sp>
      <p:pic>
        <p:nvPicPr>
          <p:cNvPr id="153" name="Shape 153"/>
          <p:cNvPicPr preferRelativeResize="0"/>
          <p:nvPr/>
        </p:nvPicPr>
        <p:blipFill>
          <a:blip r:embed="rId3">
            <a:alphaModFix/>
          </a:blip>
          <a:stretch>
            <a:fillRect/>
          </a:stretch>
        </p:blipFill>
        <p:spPr>
          <a:xfrm>
            <a:off x="114891" y="5350417"/>
            <a:ext cx="1962150" cy="950999"/>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621" y="5483016"/>
            <a:ext cx="1791960" cy="685800"/>
          </a:xfrm>
          <a:prstGeom prst="rect">
            <a:avLst/>
          </a:prstGeom>
          <a:solidFill>
            <a:schemeClr val="bg1"/>
          </a:solidFill>
          <a:ln>
            <a:noFill/>
          </a:ln>
          <a:effectLst/>
        </p:spPr>
      </p:pic>
      <p:sp>
        <p:nvSpPr>
          <p:cNvPr id="2" name="TextBox 1"/>
          <p:cNvSpPr txBox="1"/>
          <p:nvPr/>
        </p:nvSpPr>
        <p:spPr>
          <a:xfrm>
            <a:off x="0" y="53343"/>
            <a:ext cx="6481094" cy="584775"/>
          </a:xfrm>
          <a:prstGeom prst="rect">
            <a:avLst/>
          </a:prstGeom>
          <a:noFill/>
        </p:spPr>
        <p:txBody>
          <a:bodyPr wrap="square" rtlCol="0">
            <a:spAutoFit/>
          </a:bodyPr>
          <a:lstStyle/>
          <a:p>
            <a:r>
              <a:rPr lang="en-US" sz="3200" b="1" dirty="0" smtClean="0">
                <a:solidFill>
                  <a:srgbClr val="01214B"/>
                </a:solidFill>
                <a:latin typeface="Cambria" charset="0"/>
                <a:ea typeface="Cambria" charset="0"/>
                <a:cs typeface="Cambria" charset="0"/>
              </a:rPr>
              <a:t>Renfrew County Catholic DSB</a:t>
            </a:r>
            <a:endParaRPr lang="en-US" sz="3200" b="1" dirty="0">
              <a:solidFill>
                <a:srgbClr val="01214B"/>
              </a:solidFill>
              <a:latin typeface="Cambria" charset="0"/>
              <a:ea typeface="Cambria" charset="0"/>
              <a:cs typeface="Cambria" charset="0"/>
            </a:endParaRPr>
          </a:p>
        </p:txBody>
      </p:sp>
    </p:spTree>
    <p:extLst>
      <p:ext uri="{BB962C8B-B14F-4D97-AF65-F5344CB8AC3E}">
        <p14:creationId xmlns:p14="http://schemas.microsoft.com/office/powerpoint/2010/main" val="1409693522"/>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idx="4294967295"/>
          </p:nvPr>
        </p:nvSpPr>
        <p:spPr>
          <a:xfrm rot="10800000" flipH="1">
            <a:off x="2715450" y="1731299"/>
            <a:ext cx="3691200" cy="552000"/>
          </a:xfrm>
          <a:prstGeom prst="rect">
            <a:avLst/>
          </a:prstGeom>
        </p:spPr>
        <p:txBody>
          <a:bodyPr vert="horz" lIns="91425" tIns="91425" rIns="91425" bIns="91425" rtlCol="0" anchor="b" anchorCtr="0">
            <a:noAutofit/>
          </a:bodyPr>
          <a:lstStyle/>
          <a:p>
            <a:pPr>
              <a:spcBef>
                <a:spcPts val="0"/>
              </a:spcBef>
            </a:pPr>
            <a:endParaRPr sz="6000">
              <a:solidFill>
                <a:srgbClr val="FFFFFF"/>
              </a:solidFill>
            </a:endParaRPr>
          </a:p>
        </p:txBody>
      </p:sp>
      <p:sp>
        <p:nvSpPr>
          <p:cNvPr id="159" name="Shape 159"/>
          <p:cNvSpPr txBox="1">
            <a:spLocks noGrp="1"/>
          </p:cNvSpPr>
          <p:nvPr>
            <p:ph type="subTitle" idx="4294967295"/>
          </p:nvPr>
        </p:nvSpPr>
        <p:spPr>
          <a:xfrm>
            <a:off x="1716925" y="2959325"/>
            <a:ext cx="6155700" cy="2607600"/>
          </a:xfrm>
          <a:prstGeom prst="rect">
            <a:avLst/>
          </a:prstGeom>
        </p:spPr>
        <p:txBody>
          <a:bodyPr vert="horz" lIns="91425" tIns="91425" rIns="91425" bIns="91425" rtlCol="0" anchor="t" anchorCtr="0">
            <a:noAutofit/>
          </a:bodyPr>
          <a:lstStyle/>
          <a:p>
            <a:pPr>
              <a:spcBef>
                <a:spcPts val="0"/>
              </a:spcBef>
              <a:buClr>
                <a:schemeClr val="dk1"/>
              </a:buClr>
              <a:buSzPct val="61111"/>
              <a:buNone/>
            </a:pPr>
            <a:endParaRPr sz="1800" b="1"/>
          </a:p>
        </p:txBody>
      </p:sp>
      <p:pic>
        <p:nvPicPr>
          <p:cNvPr id="160" name="Shape 160"/>
          <p:cNvPicPr preferRelativeResize="0"/>
          <p:nvPr/>
        </p:nvPicPr>
        <p:blipFill rotWithShape="1">
          <a:blip r:embed="rId3">
            <a:alphaModFix/>
          </a:blip>
          <a:srcRect/>
          <a:stretch/>
        </p:blipFill>
        <p:spPr>
          <a:xfrm>
            <a:off x="1217250" y="2427409"/>
            <a:ext cx="6687600" cy="4307100"/>
          </a:xfrm>
          <a:prstGeom prst="rect">
            <a:avLst/>
          </a:prstGeom>
          <a:noFill/>
          <a:ln>
            <a:noFill/>
          </a:ln>
        </p:spPr>
      </p:pic>
      <p:pic>
        <p:nvPicPr>
          <p:cNvPr id="161" name="Shape 161"/>
          <p:cNvPicPr preferRelativeResize="0"/>
          <p:nvPr/>
        </p:nvPicPr>
        <p:blipFill>
          <a:blip r:embed="rId4">
            <a:alphaModFix/>
          </a:blip>
          <a:stretch>
            <a:fillRect/>
          </a:stretch>
        </p:blipFill>
        <p:spPr>
          <a:xfrm>
            <a:off x="954015" y="1721750"/>
            <a:ext cx="6687599" cy="654449"/>
          </a:xfrm>
          <a:prstGeom prst="rect">
            <a:avLst/>
          </a:prstGeom>
          <a:noFill/>
          <a:ln>
            <a:noFill/>
          </a:ln>
        </p:spPr>
      </p:pic>
      <p:pic>
        <p:nvPicPr>
          <p:cNvPr id="9" name="Shape 153"/>
          <p:cNvPicPr preferRelativeResize="0"/>
          <p:nvPr/>
        </p:nvPicPr>
        <p:blipFill>
          <a:blip r:embed="rId5">
            <a:alphaModFix/>
          </a:blip>
          <a:stretch>
            <a:fillRect/>
          </a:stretch>
        </p:blipFill>
        <p:spPr>
          <a:xfrm>
            <a:off x="97625" y="89532"/>
            <a:ext cx="1962150" cy="950999"/>
          </a:xfrm>
          <a:prstGeom prst="rect">
            <a:avLst/>
          </a:prstGeom>
          <a:noFill/>
          <a:ln>
            <a:noFill/>
          </a:ln>
        </p:spPr>
      </p:pic>
    </p:spTree>
    <p:extLst>
      <p:ext uri="{BB962C8B-B14F-4D97-AF65-F5344CB8AC3E}">
        <p14:creationId xmlns:p14="http://schemas.microsoft.com/office/powerpoint/2010/main" val="181168132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14" y="1258804"/>
            <a:ext cx="8434486" cy="5167396"/>
          </a:xfrm>
        </p:spPr>
        <p:txBody>
          <a:bodyPr>
            <a:normAutofit/>
          </a:bodyPr>
          <a:lstStyle/>
          <a:p>
            <a:pPr marL="0" indent="0">
              <a:buNone/>
            </a:pPr>
            <a:endParaRPr lang="en-US" dirty="0" smtClean="0"/>
          </a:p>
          <a:p>
            <a:pPr marL="0" indent="0">
              <a:buNone/>
            </a:pPr>
            <a:endParaRPr lang="en-US" dirty="0"/>
          </a:p>
          <a:p>
            <a:pPr marL="0" indent="0">
              <a:buNone/>
            </a:pPr>
            <a:r>
              <a:rPr lang="en-US" b="1" dirty="0" smtClean="0">
                <a:solidFill>
                  <a:srgbClr val="01214B"/>
                </a:solidFill>
                <a:latin typeface="Cambria" panose="02040503050406030204" pitchFamily="18" charset="0"/>
              </a:rPr>
              <a:t>How will a regional focus on proportional </a:t>
            </a:r>
            <a:r>
              <a:rPr lang="en-US" b="1" dirty="0">
                <a:solidFill>
                  <a:srgbClr val="01214B"/>
                </a:solidFill>
                <a:latin typeface="Cambria" panose="02040503050406030204" pitchFamily="18" charset="0"/>
              </a:rPr>
              <a:t>reasoning, educator fluency, and the process of representation </a:t>
            </a:r>
            <a:r>
              <a:rPr lang="en-US" b="1" dirty="0" smtClean="0">
                <a:solidFill>
                  <a:srgbClr val="01214B"/>
                </a:solidFill>
                <a:latin typeface="Cambria" panose="02040503050406030204" pitchFamily="18" charset="0"/>
              </a:rPr>
              <a:t>impact </a:t>
            </a:r>
            <a:r>
              <a:rPr lang="en-US" b="1" dirty="0">
                <a:solidFill>
                  <a:srgbClr val="01214B"/>
                </a:solidFill>
                <a:latin typeface="Cambria" panose="02040503050406030204" pitchFamily="18" charset="0"/>
              </a:rPr>
              <a:t>math teaching and learning in eastern </a:t>
            </a:r>
            <a:r>
              <a:rPr lang="en-US" b="1" dirty="0" smtClean="0">
                <a:solidFill>
                  <a:srgbClr val="01214B"/>
                </a:solidFill>
                <a:latin typeface="Cambria" panose="02040503050406030204" pitchFamily="18" charset="0"/>
              </a:rPr>
              <a:t>Ontario?</a:t>
            </a:r>
          </a:p>
          <a:p>
            <a:pPr marL="0" indent="0">
              <a:buNone/>
            </a:pPr>
            <a:endParaRPr lang="en-US" b="1" dirty="0" smtClean="0">
              <a:solidFill>
                <a:srgbClr val="01214B"/>
              </a:solidFill>
              <a:latin typeface="Cambria" panose="02040503050406030204" pitchFamily="18" charset="0"/>
            </a:endParaRPr>
          </a:p>
        </p:txBody>
      </p:sp>
      <p:sp>
        <p:nvSpPr>
          <p:cNvPr id="5" name="Title 1"/>
          <p:cNvSpPr txBox="1">
            <a:spLocks/>
          </p:cNvSpPr>
          <p:nvPr/>
        </p:nvSpPr>
        <p:spPr>
          <a:xfrm>
            <a:off x="1" y="0"/>
            <a:ext cx="6282267" cy="838200"/>
          </a:xfrm>
          <a:prstGeom prst="rect">
            <a:avLst/>
          </a:prstGeom>
        </p:spPr>
        <p:txBody>
          <a:bodyPr vert="horz" lIns="91440" tIns="45720" rIns="91440" bIns="45720" rtlCol="0" anchor="ctr">
            <a:normAutofit fontScale="90000"/>
          </a:bodyPr>
          <a:lstStyle/>
          <a:p>
            <a:pPr>
              <a:spcBef>
                <a:spcPct val="0"/>
              </a:spcBef>
              <a:defRPr/>
            </a:pPr>
            <a:r>
              <a:rPr lang="en-US" sz="3600" b="1" dirty="0" smtClean="0">
                <a:solidFill>
                  <a:srgbClr val="01214B"/>
                </a:solidFill>
                <a:latin typeface="Cambria" panose="02040503050406030204" pitchFamily="18" charset="0"/>
                <a:cs typeface="Goudy Old Style"/>
              </a:rPr>
              <a:t>Our Three Year Regional Inquiry </a:t>
            </a:r>
            <a:endParaRPr lang="en-US" sz="3200" b="1" dirty="0" smtClean="0">
              <a:solidFill>
                <a:srgbClr val="01214B"/>
              </a:solidFill>
              <a:latin typeface="Cambria" panose="02040503050406030204" pitchFamily="18" charset="0"/>
              <a:cs typeface="Goudy Old Style"/>
            </a:endParaRPr>
          </a:p>
        </p:txBody>
      </p:sp>
      <p:sp>
        <p:nvSpPr>
          <p:cNvPr id="7" name="Content Placeholder 2"/>
          <p:cNvSpPr txBox="1">
            <a:spLocks/>
          </p:cNvSpPr>
          <p:nvPr/>
        </p:nvSpPr>
        <p:spPr>
          <a:xfrm>
            <a:off x="1" y="3632200"/>
            <a:ext cx="9016999" cy="302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spcAft>
                <a:spcPts val="2400"/>
              </a:spcAft>
              <a:buClr>
                <a:srgbClr val="A6002A"/>
              </a:buClr>
              <a:buSzPct val="115000"/>
              <a:buFont typeface="Arial"/>
              <a:buNone/>
            </a:pPr>
            <a:endParaRPr lang="en-US" sz="2486" dirty="0" smtClean="0">
              <a:solidFill>
                <a:srgbClr val="A6032A"/>
              </a:solidFill>
              <a:latin typeface="Helvetica Neue"/>
              <a:cs typeface="Helvetica Neue"/>
            </a:endParaRPr>
          </a:p>
          <a:p>
            <a:pPr marL="457200" lvl="1" indent="0" algn="ctr">
              <a:spcAft>
                <a:spcPts val="2400"/>
              </a:spcAft>
              <a:buClr>
                <a:srgbClr val="A6002A"/>
              </a:buClr>
              <a:buSzPct val="115000"/>
              <a:buFont typeface="Arial"/>
              <a:buNone/>
            </a:pPr>
            <a:endParaRPr lang="en-US" sz="2486" dirty="0" smtClean="0">
              <a:solidFill>
                <a:srgbClr val="A6032A"/>
              </a:solidFill>
              <a:latin typeface="Helvetica Neue"/>
              <a:cs typeface="Helvetica Neue"/>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5441950"/>
            <a:ext cx="28829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3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922954" y="2426723"/>
            <a:ext cx="7096500" cy="382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1234090" y="1787808"/>
            <a:ext cx="7360920" cy="461665"/>
          </a:xfrm>
          <a:prstGeom prst="rect">
            <a:avLst/>
          </a:prstGeom>
          <a:noFill/>
        </p:spPr>
        <p:txBody>
          <a:bodyPr wrap="square" rtlCol="0">
            <a:spAutoFit/>
          </a:bodyPr>
          <a:lstStyle/>
          <a:p>
            <a:r>
              <a:rPr lang="en" sz="2400" b="1" dirty="0">
                <a:solidFill>
                  <a:srgbClr val="01214B"/>
                </a:solidFill>
                <a:latin typeface="Cambria" charset="0"/>
                <a:ea typeface="Cambria" charset="0"/>
                <a:cs typeface="Cambria" charset="0"/>
                <a:sym typeface="Arial"/>
              </a:rPr>
              <a:t>Feedback-driven Professional Learning Model </a:t>
            </a:r>
            <a:endParaRPr lang="en-US" sz="2400" dirty="0"/>
          </a:p>
        </p:txBody>
      </p:sp>
      <p:pic>
        <p:nvPicPr>
          <p:cNvPr id="5" name="Shape 153"/>
          <p:cNvPicPr preferRelativeResize="0"/>
          <p:nvPr/>
        </p:nvPicPr>
        <p:blipFill>
          <a:blip r:embed="rId4">
            <a:alphaModFix/>
          </a:blip>
          <a:stretch>
            <a:fillRect/>
          </a:stretch>
        </p:blipFill>
        <p:spPr>
          <a:xfrm>
            <a:off x="54380" y="62924"/>
            <a:ext cx="1962150" cy="950999"/>
          </a:xfrm>
          <a:prstGeom prst="rect">
            <a:avLst/>
          </a:prstGeom>
          <a:noFill/>
          <a:ln>
            <a:noFill/>
          </a:ln>
        </p:spPr>
      </p:pic>
    </p:spTree>
    <p:extLst>
      <p:ext uri="{BB962C8B-B14F-4D97-AF65-F5344CB8AC3E}">
        <p14:creationId xmlns:p14="http://schemas.microsoft.com/office/powerpoint/2010/main" val="179729748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idx="4294967295"/>
          </p:nvPr>
        </p:nvSpPr>
        <p:spPr>
          <a:xfrm>
            <a:off x="0" y="1801091"/>
            <a:ext cx="7659000" cy="1446596"/>
          </a:xfrm>
          <a:prstGeom prst="rect">
            <a:avLst/>
          </a:prstGeom>
        </p:spPr>
        <p:txBody>
          <a:bodyPr vert="horz" lIns="91425" tIns="91425" rIns="91425" bIns="91425" rtlCol="0" anchor="b" anchorCtr="0">
            <a:noAutofit/>
          </a:bodyPr>
          <a:lstStyle/>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smtClean="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a:solidFill>
                <a:srgbClr val="FFFFFF"/>
              </a:solidFill>
              <a:latin typeface="Arial"/>
              <a:ea typeface="Arial"/>
              <a:cs typeface="Arial"/>
              <a:sym typeface="Arial"/>
            </a:endParaRPr>
          </a:p>
          <a:p>
            <a:pPr>
              <a:spcBef>
                <a:spcPts val="0"/>
              </a:spcBef>
            </a:pPr>
            <a:endParaRPr sz="1800" dirty="0" smtClean="0">
              <a:solidFill>
                <a:srgbClr val="FFFFFF"/>
              </a:solidFill>
              <a:latin typeface="Arial"/>
              <a:ea typeface="Arial"/>
              <a:cs typeface="Arial"/>
              <a:sym typeface="Arial"/>
            </a:endParaRPr>
          </a:p>
          <a:p>
            <a:pPr>
              <a:spcBef>
                <a:spcPts val="0"/>
              </a:spcBef>
            </a:pPr>
            <a:endParaRPr sz="1800" dirty="0" smtClean="0">
              <a:solidFill>
                <a:srgbClr val="FFFFFF"/>
              </a:solidFill>
              <a:latin typeface="Arial"/>
              <a:ea typeface="Arial"/>
              <a:cs typeface="Arial"/>
              <a:sym typeface="Arial"/>
            </a:endParaRPr>
          </a:p>
          <a:p>
            <a:pPr algn="l">
              <a:spcBef>
                <a:spcPts val="0"/>
              </a:spcBef>
              <a:buClr>
                <a:schemeClr val="dk1"/>
              </a:buClr>
              <a:buSzPct val="25000"/>
            </a:pPr>
            <a:r>
              <a:rPr lang="en" sz="2400" b="1" dirty="0" smtClean="0">
                <a:latin typeface="Cambria" charset="0"/>
                <a:ea typeface="Cambria" charset="0"/>
                <a:cs typeface="Cambria" charset="0"/>
                <a:sym typeface="Arial"/>
              </a:rPr>
              <a:t>Integrating </a:t>
            </a:r>
            <a:r>
              <a:rPr lang="en" sz="2400" b="1" dirty="0">
                <a:latin typeface="Cambria" charset="0"/>
                <a:ea typeface="Cambria" charset="0"/>
                <a:cs typeface="Cambria" charset="0"/>
                <a:sym typeface="Arial"/>
              </a:rPr>
              <a:t>and Internalizing Sources of </a:t>
            </a:r>
            <a:r>
              <a:rPr lang="en" sz="2400" b="1" dirty="0" smtClean="0">
                <a:latin typeface="Cambria" charset="0"/>
                <a:ea typeface="Cambria" charset="0"/>
                <a:cs typeface="Cambria" charset="0"/>
                <a:sym typeface="Arial"/>
              </a:rPr>
              <a:t>Feedback</a:t>
            </a:r>
          </a:p>
          <a:p>
            <a:pPr>
              <a:spcBef>
                <a:spcPts val="0"/>
              </a:spcBef>
            </a:pPr>
            <a:endParaRPr sz="6000" dirty="0">
              <a:solidFill>
                <a:srgbClr val="FFFFFF"/>
              </a:solidFill>
            </a:endParaRPr>
          </a:p>
        </p:txBody>
      </p:sp>
      <p:sp>
        <p:nvSpPr>
          <p:cNvPr id="174" name="Shape 174"/>
          <p:cNvSpPr txBox="1">
            <a:spLocks noGrp="1"/>
          </p:cNvSpPr>
          <p:nvPr>
            <p:ph type="subTitle" idx="4294967295"/>
          </p:nvPr>
        </p:nvSpPr>
        <p:spPr>
          <a:xfrm>
            <a:off x="0" y="2180886"/>
            <a:ext cx="8853055" cy="4206059"/>
          </a:xfrm>
          <a:prstGeom prst="rect">
            <a:avLst/>
          </a:prstGeom>
        </p:spPr>
        <p:txBody>
          <a:bodyPr vert="horz" lIns="91425" tIns="91425" rIns="91425" bIns="91425" rtlCol="0" anchor="t" anchorCtr="0">
            <a:noAutofit/>
          </a:bodyPr>
          <a:lstStyle/>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Teacher Questioning Techniques</a:t>
            </a:r>
          </a:p>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Student Talk </a:t>
            </a:r>
            <a:r>
              <a:rPr lang="en" sz="2400" dirty="0" smtClean="0">
                <a:solidFill>
                  <a:srgbClr val="01214B"/>
                </a:solidFill>
                <a:latin typeface="Cambria" charset="0"/>
                <a:ea typeface="Cambria" charset="0"/>
                <a:cs typeface="Cambria" charset="0"/>
                <a:sym typeface="Arial"/>
              </a:rPr>
              <a:t>Moves</a:t>
            </a:r>
          </a:p>
          <a:p>
            <a:pPr marL="457200">
              <a:spcBef>
                <a:spcPts val="0"/>
              </a:spcBef>
              <a:buClr>
                <a:srgbClr val="01214B"/>
              </a:buClr>
              <a:buSzPct val="100000"/>
              <a:buFont typeface="Wingdings" charset="2"/>
              <a:buChar char="ü"/>
            </a:pPr>
            <a:r>
              <a:rPr lang="en" sz="2400" dirty="0" smtClean="0">
                <a:solidFill>
                  <a:srgbClr val="01214B"/>
                </a:solidFill>
                <a:latin typeface="Cambria" charset="0"/>
                <a:ea typeface="Cambria" charset="0"/>
                <a:cs typeface="Cambria" charset="0"/>
                <a:sym typeface="Arial"/>
              </a:rPr>
              <a:t>Learning Goals and Success Criteria</a:t>
            </a:r>
          </a:p>
          <a:p>
            <a:pPr marL="457200">
              <a:spcBef>
                <a:spcPts val="0"/>
              </a:spcBef>
              <a:buClr>
                <a:srgbClr val="01214B"/>
              </a:buClr>
              <a:buSzPct val="100000"/>
              <a:buFont typeface="Wingdings" charset="2"/>
              <a:buChar char="ü"/>
            </a:pPr>
            <a:r>
              <a:rPr lang="en" sz="2400" dirty="0" smtClean="0">
                <a:solidFill>
                  <a:srgbClr val="01214B"/>
                </a:solidFill>
                <a:latin typeface="Cambria" charset="0"/>
                <a:ea typeface="Cambria" charset="0"/>
                <a:cs typeface="Cambria" charset="0"/>
                <a:sym typeface="Arial"/>
              </a:rPr>
              <a:t>Lesson </a:t>
            </a:r>
            <a:r>
              <a:rPr lang="en" sz="2400" dirty="0">
                <a:solidFill>
                  <a:srgbClr val="01214B"/>
                </a:solidFill>
                <a:latin typeface="Cambria" charset="0"/>
                <a:ea typeface="Cambria" charset="0"/>
                <a:cs typeface="Cambria" charset="0"/>
                <a:sym typeface="Arial"/>
              </a:rPr>
              <a:t>Structure </a:t>
            </a:r>
          </a:p>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Use of tools (manipulatives/technology)</a:t>
            </a:r>
          </a:p>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Consolidation Structures/Questions/Techniques (Use of the 5 Practices)</a:t>
            </a:r>
          </a:p>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DI Strategies </a:t>
            </a:r>
          </a:p>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Responding to Student Need over time (marker students) / Intervention Materials</a:t>
            </a:r>
          </a:p>
          <a:p>
            <a:pPr marL="457200">
              <a:spcBef>
                <a:spcPts val="0"/>
              </a:spcBef>
              <a:buClr>
                <a:srgbClr val="01214B"/>
              </a:buClr>
              <a:buSzPct val="100000"/>
              <a:buFont typeface="Wingdings" charset="2"/>
              <a:buChar char="ü"/>
            </a:pPr>
            <a:r>
              <a:rPr lang="en" sz="2400" dirty="0">
                <a:solidFill>
                  <a:srgbClr val="01214B"/>
                </a:solidFill>
                <a:latin typeface="Cambria" charset="0"/>
                <a:ea typeface="Cambria" charset="0"/>
                <a:cs typeface="Cambria" charset="0"/>
                <a:sym typeface="Arial"/>
              </a:rPr>
              <a:t>Facilitator Moves</a:t>
            </a:r>
          </a:p>
        </p:txBody>
      </p:sp>
      <p:pic>
        <p:nvPicPr>
          <p:cNvPr id="4" name="Shape 153"/>
          <p:cNvPicPr preferRelativeResize="0"/>
          <p:nvPr/>
        </p:nvPicPr>
        <p:blipFill>
          <a:blip r:embed="rId3">
            <a:alphaModFix/>
          </a:blip>
          <a:stretch>
            <a:fillRect/>
          </a:stretch>
        </p:blipFill>
        <p:spPr>
          <a:xfrm>
            <a:off x="70372" y="55038"/>
            <a:ext cx="1962150" cy="950999"/>
          </a:xfrm>
          <a:prstGeom prst="rect">
            <a:avLst/>
          </a:prstGeom>
          <a:noFill/>
          <a:ln>
            <a:noFill/>
          </a:ln>
        </p:spPr>
      </p:pic>
    </p:spTree>
    <p:extLst>
      <p:ext uri="{BB962C8B-B14F-4D97-AF65-F5344CB8AC3E}">
        <p14:creationId xmlns:p14="http://schemas.microsoft.com/office/powerpoint/2010/main" val="1179183122"/>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1" y="1524000"/>
            <a:ext cx="5389419" cy="4182534"/>
          </a:xfrm>
        </p:spPr>
        <p:txBody>
          <a:bodyPr>
            <a:normAutofit/>
          </a:bodyPr>
          <a:lstStyle/>
          <a:p>
            <a:pPr marL="982663" lvl="1" indent="-525463" algn="ctr">
              <a:spcAft>
                <a:spcPts val="2400"/>
              </a:spcAft>
              <a:buClr>
                <a:srgbClr val="A6002A"/>
              </a:buClr>
              <a:buSzPct val="115000"/>
              <a:buNone/>
            </a:pPr>
            <a:endParaRPr lang="en-US" sz="4000" b="1" dirty="0">
              <a:solidFill>
                <a:srgbClr val="A6032A"/>
              </a:solidFill>
              <a:latin typeface="Apple Chancery" charset="0"/>
              <a:ea typeface="Apple Chancery" charset="0"/>
              <a:cs typeface="Apple Chancery" charset="0"/>
            </a:endParaRPr>
          </a:p>
          <a:p>
            <a:pPr marL="982663" lvl="1" indent="-525463" algn="ctr">
              <a:spcAft>
                <a:spcPts val="2400"/>
              </a:spcAft>
              <a:buClr>
                <a:srgbClr val="A6002A"/>
              </a:buClr>
              <a:buSzPct val="115000"/>
              <a:buNone/>
            </a:pPr>
            <a:r>
              <a:rPr lang="en-US" sz="4800" b="1" dirty="0" smtClean="0">
                <a:solidFill>
                  <a:srgbClr val="A6032A"/>
                </a:solidFill>
                <a:latin typeface="Apple Chancery" charset="0"/>
                <a:ea typeface="Apple Chancery" charset="0"/>
                <a:cs typeface="Apple Chancery" charset="0"/>
              </a:rPr>
              <a:t>Thank you </a:t>
            </a:r>
          </a:p>
          <a:p>
            <a:pPr marL="982663" lvl="1" indent="-525463" algn="ctr">
              <a:spcAft>
                <a:spcPts val="2400"/>
              </a:spcAft>
              <a:buClr>
                <a:srgbClr val="A6002A"/>
              </a:buClr>
              <a:buSzPct val="115000"/>
              <a:buNone/>
            </a:pPr>
            <a:r>
              <a:rPr lang="en-US" sz="4800" b="1" dirty="0" smtClean="0">
                <a:solidFill>
                  <a:srgbClr val="A6032A"/>
                </a:solidFill>
                <a:latin typeface="Apple Chancery" charset="0"/>
                <a:ea typeface="Apple Chancery" charset="0"/>
                <a:cs typeface="Apple Chancery" charset="0"/>
              </a:rPr>
              <a:t>and questions!</a:t>
            </a:r>
            <a:endParaRPr lang="en-US" sz="4800" b="1" dirty="0">
              <a:latin typeface="Apple Chancery" charset="0"/>
              <a:ea typeface="Apple Chancery" charset="0"/>
              <a:cs typeface="Apple Chancery" charset="0"/>
            </a:endParaRPr>
          </a:p>
        </p:txBody>
      </p:sp>
      <p:sp>
        <p:nvSpPr>
          <p:cNvPr id="5" name="Title 1"/>
          <p:cNvSpPr txBox="1">
            <a:spLocks/>
          </p:cNvSpPr>
          <p:nvPr/>
        </p:nvSpPr>
        <p:spPr>
          <a:xfrm>
            <a:off x="1" y="0"/>
            <a:ext cx="6282267" cy="838200"/>
          </a:xfrm>
          <a:prstGeom prst="rect">
            <a:avLst/>
          </a:prstGeom>
        </p:spPr>
        <p:txBody>
          <a:bodyPr vert="horz" lIns="91440" tIns="45720" rIns="91440" bIns="45720" rtlCol="0" anchor="ctr">
            <a:normAutofit fontScale="97500"/>
          </a:bodyPr>
          <a:lstStyle/>
          <a:p>
            <a:pPr>
              <a:spcBef>
                <a:spcPct val="0"/>
              </a:spcBef>
              <a:defRPr/>
            </a:pPr>
            <a:endParaRPr lang="en-US" sz="3200" b="1" dirty="0" smtClean="0">
              <a:solidFill>
                <a:srgbClr val="002F5E"/>
              </a:solidFill>
              <a:latin typeface="Cambria" panose="02040503050406030204" pitchFamily="18" charset="0"/>
              <a:cs typeface="Goudy Old Styl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789" y="5530850"/>
            <a:ext cx="28829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50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21088"/>
            <a:ext cx="9016999" cy="5336912"/>
          </a:xfrm>
        </p:spPr>
        <p:txBody>
          <a:bodyPr>
            <a:normAutofit fontScale="55000" lnSpcReduction="20000"/>
          </a:bodyPr>
          <a:lstStyle/>
          <a:p>
            <a:pPr marL="0" indent="0">
              <a:buNone/>
            </a:pPr>
            <a:endParaRPr lang="en-US" dirty="0" smtClean="0"/>
          </a:p>
          <a:p>
            <a:pPr marL="0" lvl="0" indent="0">
              <a:buNone/>
            </a:pPr>
            <a:r>
              <a:rPr lang="en-US" sz="4400" dirty="0" smtClean="0">
                <a:solidFill>
                  <a:srgbClr val="01214B"/>
                </a:solidFill>
                <a:latin typeface="Cambria" panose="02040503050406030204" pitchFamily="18" charset="0"/>
              </a:rPr>
              <a:t>1. </a:t>
            </a:r>
            <a:r>
              <a:rPr lang="en-US" sz="4400" dirty="0">
                <a:solidFill>
                  <a:srgbClr val="01214B"/>
                </a:solidFill>
                <a:latin typeface="Cambria" charset="0"/>
                <a:ea typeface="Cambria" charset="0"/>
                <a:cs typeface="Cambria" charset="0"/>
              </a:rPr>
              <a:t>How do we </a:t>
            </a:r>
            <a:r>
              <a:rPr lang="en-US" sz="4400" b="1" dirty="0">
                <a:solidFill>
                  <a:srgbClr val="A6032A"/>
                </a:solidFill>
                <a:latin typeface="Cambria" charset="0"/>
                <a:ea typeface="Cambria" charset="0"/>
                <a:cs typeface="Cambria" charset="0"/>
              </a:rPr>
              <a:t>transfer facilitator fluency to school fluency </a:t>
            </a:r>
            <a:r>
              <a:rPr lang="en-US" sz="4400" dirty="0">
                <a:solidFill>
                  <a:srgbClr val="01214B"/>
                </a:solidFill>
                <a:latin typeface="Cambria" charset="0"/>
                <a:ea typeface="Cambria" charset="0"/>
                <a:cs typeface="Cambria" charset="0"/>
              </a:rPr>
              <a:t>with respect to assessment, monitoring, data literacy, and coaching to enhance math teaching and learning?</a:t>
            </a:r>
          </a:p>
          <a:p>
            <a:pPr marL="0" indent="0">
              <a:buNone/>
            </a:pPr>
            <a:r>
              <a:rPr lang="en-US" sz="4400" dirty="0">
                <a:solidFill>
                  <a:srgbClr val="01214B"/>
                </a:solidFill>
                <a:latin typeface="Cambria" charset="0"/>
                <a:ea typeface="Cambria" charset="0"/>
                <a:cs typeface="Cambria" charset="0"/>
              </a:rPr>
              <a:t> </a:t>
            </a:r>
          </a:p>
          <a:p>
            <a:pPr marL="0" lvl="0" indent="0">
              <a:buNone/>
            </a:pPr>
            <a:r>
              <a:rPr lang="en-US" sz="4400" dirty="0" smtClean="0">
                <a:solidFill>
                  <a:srgbClr val="01214B"/>
                </a:solidFill>
                <a:latin typeface="Cambria" charset="0"/>
                <a:ea typeface="Cambria" charset="0"/>
                <a:cs typeface="Cambria" charset="0"/>
              </a:rPr>
              <a:t>2. How </a:t>
            </a:r>
            <a:r>
              <a:rPr lang="en-US" sz="4400" dirty="0">
                <a:solidFill>
                  <a:srgbClr val="01214B"/>
                </a:solidFill>
                <a:latin typeface="Cambria" charset="0"/>
                <a:ea typeface="Cambria" charset="0"/>
                <a:cs typeface="Cambria" charset="0"/>
              </a:rPr>
              <a:t>might we </a:t>
            </a:r>
            <a:r>
              <a:rPr lang="en-US" sz="4400" b="1" dirty="0">
                <a:solidFill>
                  <a:srgbClr val="A6032A"/>
                </a:solidFill>
                <a:latin typeface="Cambria" charset="0"/>
                <a:ea typeface="Cambria" charset="0"/>
                <a:cs typeface="Cambria" charset="0"/>
              </a:rPr>
              <a:t>cultivate collaborative leadership </a:t>
            </a:r>
            <a:r>
              <a:rPr lang="en-US" sz="4400" dirty="0">
                <a:solidFill>
                  <a:srgbClr val="01214B"/>
                </a:solidFill>
                <a:latin typeface="Cambria" charset="0"/>
                <a:ea typeface="Cambria" charset="0"/>
                <a:cs typeface="Cambria" charset="0"/>
              </a:rPr>
              <a:t>among educators in our region, DSBs, schools, and classrooms to sustain and spread the learning in mathematics?</a:t>
            </a:r>
          </a:p>
          <a:p>
            <a:pPr marL="0" indent="0">
              <a:buNone/>
            </a:pPr>
            <a:r>
              <a:rPr lang="en-US" sz="4400" dirty="0">
                <a:solidFill>
                  <a:srgbClr val="01214B"/>
                </a:solidFill>
                <a:latin typeface="Cambria" charset="0"/>
                <a:ea typeface="Cambria" charset="0"/>
                <a:cs typeface="Cambria" charset="0"/>
              </a:rPr>
              <a:t> </a:t>
            </a:r>
          </a:p>
          <a:p>
            <a:pPr marL="0" lvl="0" indent="0">
              <a:buNone/>
            </a:pPr>
            <a:r>
              <a:rPr lang="en-US" sz="4400" dirty="0" smtClean="0">
                <a:solidFill>
                  <a:srgbClr val="01214B"/>
                </a:solidFill>
                <a:latin typeface="Cambria" charset="0"/>
                <a:ea typeface="Cambria" charset="0"/>
                <a:cs typeface="Cambria" charset="0"/>
              </a:rPr>
              <a:t>3. How </a:t>
            </a:r>
            <a:r>
              <a:rPr lang="en-US" sz="4400" dirty="0">
                <a:solidFill>
                  <a:srgbClr val="01214B"/>
                </a:solidFill>
                <a:latin typeface="Cambria" charset="0"/>
                <a:ea typeface="Cambria" charset="0"/>
                <a:cs typeface="Cambria" charset="0"/>
              </a:rPr>
              <a:t>might a </a:t>
            </a:r>
            <a:r>
              <a:rPr lang="en-US" sz="4400" b="1" dirty="0">
                <a:solidFill>
                  <a:srgbClr val="A6032A"/>
                </a:solidFill>
                <a:latin typeface="Cambria" charset="0"/>
                <a:ea typeface="Cambria" charset="0"/>
                <a:cs typeface="Cambria" charset="0"/>
              </a:rPr>
              <a:t>focus on key practices</a:t>
            </a:r>
            <a:r>
              <a:rPr lang="en-US" sz="4400" b="1" dirty="0">
                <a:solidFill>
                  <a:srgbClr val="01214B"/>
                </a:solidFill>
                <a:latin typeface="Cambria" charset="0"/>
                <a:ea typeface="Cambria" charset="0"/>
                <a:cs typeface="Cambria" charset="0"/>
              </a:rPr>
              <a:t> </a:t>
            </a:r>
            <a:r>
              <a:rPr lang="en-US" sz="4400" dirty="0">
                <a:solidFill>
                  <a:srgbClr val="01214B"/>
                </a:solidFill>
                <a:latin typeface="Cambria" charset="0"/>
                <a:ea typeface="Cambria" charset="0"/>
                <a:cs typeface="Cambria" charset="0"/>
              </a:rPr>
              <a:t>(e.g., pedagogical documentation, reflection) support formative assessment and monitoring of regional math learning and instructional practice? </a:t>
            </a:r>
          </a:p>
          <a:p>
            <a:pPr marL="0" indent="0">
              <a:buNone/>
            </a:pPr>
            <a:r>
              <a:rPr lang="en-US" sz="4400" dirty="0">
                <a:solidFill>
                  <a:srgbClr val="01214B"/>
                </a:solidFill>
                <a:latin typeface="Cambria" charset="0"/>
                <a:ea typeface="Cambria" charset="0"/>
                <a:cs typeface="Cambria" charset="0"/>
              </a:rPr>
              <a:t> </a:t>
            </a:r>
          </a:p>
          <a:p>
            <a:pPr marL="0" lvl="0" indent="0">
              <a:buNone/>
            </a:pPr>
            <a:r>
              <a:rPr lang="en-US" sz="4400" dirty="0" smtClean="0">
                <a:solidFill>
                  <a:srgbClr val="01214B"/>
                </a:solidFill>
                <a:latin typeface="Cambria" charset="0"/>
                <a:ea typeface="Cambria" charset="0"/>
                <a:cs typeface="Cambria" charset="0"/>
              </a:rPr>
              <a:t>4. How </a:t>
            </a:r>
            <a:r>
              <a:rPr lang="en-US" sz="4400" dirty="0">
                <a:solidFill>
                  <a:srgbClr val="01214B"/>
                </a:solidFill>
                <a:latin typeface="Cambria" charset="0"/>
                <a:ea typeface="Cambria" charset="0"/>
                <a:cs typeface="Cambria" charset="0"/>
              </a:rPr>
              <a:t>might a </a:t>
            </a:r>
            <a:r>
              <a:rPr lang="en-US" sz="4400" b="1" dirty="0">
                <a:solidFill>
                  <a:srgbClr val="A6032A"/>
                </a:solidFill>
                <a:latin typeface="Cambria" charset="0"/>
                <a:ea typeface="Cambria" charset="0"/>
                <a:cs typeface="Cambria" charset="0"/>
              </a:rPr>
              <a:t>professional learning framework</a:t>
            </a:r>
            <a:r>
              <a:rPr lang="en-US" sz="4400" b="1" dirty="0">
                <a:solidFill>
                  <a:srgbClr val="01214B"/>
                </a:solidFill>
                <a:latin typeface="Cambria" charset="0"/>
                <a:ea typeface="Cambria" charset="0"/>
                <a:cs typeface="Cambria" charset="0"/>
              </a:rPr>
              <a:t> </a:t>
            </a:r>
            <a:r>
              <a:rPr lang="en-US" sz="4400" dirty="0">
                <a:solidFill>
                  <a:srgbClr val="01214B"/>
                </a:solidFill>
                <a:latin typeface="Cambria" charset="0"/>
                <a:ea typeface="Cambria" charset="0"/>
                <a:cs typeface="Cambria" charset="0"/>
              </a:rPr>
              <a:t>(e.g., lesson study, classroom video analysis, collaborative inquiry) support responsive practice of facilitators and teachers?</a:t>
            </a:r>
          </a:p>
          <a:p>
            <a:pPr marL="0" indent="0">
              <a:buNone/>
            </a:pPr>
            <a:endParaRPr lang="en-US" dirty="0">
              <a:solidFill>
                <a:srgbClr val="01214B"/>
              </a:solidFill>
              <a:latin typeface="Cambria" charset="0"/>
              <a:ea typeface="Cambria" charset="0"/>
              <a:cs typeface="Cambria" charset="0"/>
            </a:endParaRPr>
          </a:p>
        </p:txBody>
      </p:sp>
      <p:sp>
        <p:nvSpPr>
          <p:cNvPr id="5" name="Title 1"/>
          <p:cNvSpPr txBox="1">
            <a:spLocks/>
          </p:cNvSpPr>
          <p:nvPr/>
        </p:nvSpPr>
        <p:spPr>
          <a:xfrm>
            <a:off x="1" y="0"/>
            <a:ext cx="6282267" cy="838200"/>
          </a:xfrm>
          <a:prstGeom prst="rect">
            <a:avLst/>
          </a:prstGeom>
        </p:spPr>
        <p:txBody>
          <a:bodyPr vert="horz" lIns="91440" tIns="45720" rIns="91440" bIns="45720" rtlCol="0" anchor="ctr">
            <a:noAutofit/>
          </a:bodyPr>
          <a:lstStyle/>
          <a:p>
            <a:pPr>
              <a:spcBef>
                <a:spcPct val="0"/>
              </a:spcBef>
              <a:defRPr/>
            </a:pPr>
            <a:r>
              <a:rPr lang="en-US" sz="3000" b="1" dirty="0" smtClean="0">
                <a:solidFill>
                  <a:srgbClr val="01214B"/>
                </a:solidFill>
                <a:latin typeface="Cambria" panose="02040503050406030204" pitchFamily="18" charset="0"/>
                <a:cs typeface="Goudy Old Style"/>
              </a:rPr>
              <a:t>Our 2015-2016 Guiding Questions </a:t>
            </a:r>
          </a:p>
        </p:txBody>
      </p:sp>
      <p:sp>
        <p:nvSpPr>
          <p:cNvPr id="7" name="Content Placeholder 2"/>
          <p:cNvSpPr txBox="1">
            <a:spLocks/>
          </p:cNvSpPr>
          <p:nvPr/>
        </p:nvSpPr>
        <p:spPr>
          <a:xfrm>
            <a:off x="1" y="3632200"/>
            <a:ext cx="9016999" cy="302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spcAft>
                <a:spcPts val="2400"/>
              </a:spcAft>
              <a:buClr>
                <a:srgbClr val="A6002A"/>
              </a:buClr>
              <a:buSzPct val="115000"/>
              <a:buFont typeface="Arial"/>
              <a:buNone/>
            </a:pPr>
            <a:endParaRPr lang="en-US" sz="2486" dirty="0" smtClean="0">
              <a:solidFill>
                <a:srgbClr val="A6032A"/>
              </a:solidFill>
              <a:latin typeface="Helvetica Neue"/>
              <a:cs typeface="Helvetica Neue"/>
            </a:endParaRPr>
          </a:p>
          <a:p>
            <a:pPr marL="457200" lvl="1" indent="0" algn="ctr">
              <a:spcAft>
                <a:spcPts val="2400"/>
              </a:spcAft>
              <a:buClr>
                <a:srgbClr val="A6002A"/>
              </a:buClr>
              <a:buSzPct val="115000"/>
              <a:buFont typeface="Arial"/>
              <a:buNone/>
            </a:pPr>
            <a:endParaRPr lang="en-US" sz="2486" dirty="0" smtClean="0">
              <a:solidFill>
                <a:srgbClr val="A6032A"/>
              </a:solidFill>
              <a:latin typeface="Helvetica Neue"/>
              <a:cs typeface="Helvetica Neue"/>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918" y="838200"/>
            <a:ext cx="1784350" cy="682888"/>
          </a:xfrm>
          <a:prstGeom prst="rect">
            <a:avLst/>
          </a:prstGeom>
          <a:solidFill>
            <a:schemeClr val="bg1"/>
          </a:solidFill>
          <a:ln>
            <a:noFill/>
          </a:ln>
          <a:effectLst/>
        </p:spPr>
      </p:pic>
    </p:spTree>
    <p:extLst>
      <p:ext uri="{BB962C8B-B14F-4D97-AF65-F5344CB8AC3E}">
        <p14:creationId xmlns:p14="http://schemas.microsoft.com/office/powerpoint/2010/main" val="68563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12800"/>
            <a:ext cx="6738402" cy="12107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5548849" y="1323454"/>
            <a:ext cx="3595152" cy="12107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0" y="30931"/>
            <a:ext cx="7481455" cy="889960"/>
          </a:xfrm>
          <a:prstGeom prst="rect">
            <a:avLst/>
          </a:prstGeom>
        </p:spPr>
        <p:txBody>
          <a:bodyPr vert="horz" lIns="91440" tIns="45720" rIns="91440" bIns="45720" rtlCol="0" anchor="ctr">
            <a:noAutofit/>
          </a:bodyPr>
          <a:lstStyle/>
          <a:p>
            <a:pPr>
              <a:spcBef>
                <a:spcPct val="0"/>
              </a:spcBef>
              <a:defRPr/>
            </a:pPr>
            <a:r>
              <a:rPr lang="en-US" sz="3200" b="1" dirty="0" smtClean="0">
                <a:solidFill>
                  <a:srgbClr val="01214B"/>
                </a:solidFill>
                <a:latin typeface="Cambria" panose="02040503050406030204" pitchFamily="18" charset="0"/>
                <a:cs typeface="Goudy Old Style"/>
              </a:rPr>
              <a:t>Supporting Regional </a:t>
            </a:r>
            <a:r>
              <a:rPr lang="en-US" sz="3200" b="1" dirty="0" err="1" smtClean="0">
                <a:solidFill>
                  <a:srgbClr val="01214B"/>
                </a:solidFill>
                <a:latin typeface="Cambria" panose="02040503050406030204" pitchFamily="18" charset="0"/>
                <a:cs typeface="Goudy Old Style"/>
              </a:rPr>
              <a:t>AfL</a:t>
            </a:r>
            <a:r>
              <a:rPr lang="en-US" sz="3200" b="1" dirty="0" smtClean="0">
                <a:solidFill>
                  <a:srgbClr val="01214B"/>
                </a:solidFill>
                <a:latin typeface="Cambria" panose="02040503050406030204" pitchFamily="18" charset="0"/>
                <a:cs typeface="Goudy Old Style"/>
              </a:rPr>
              <a:t> through </a:t>
            </a:r>
          </a:p>
          <a:p>
            <a:pPr>
              <a:spcBef>
                <a:spcPct val="0"/>
              </a:spcBef>
              <a:defRPr/>
            </a:pPr>
            <a:r>
              <a:rPr lang="en-US" sz="3200" b="1" dirty="0">
                <a:solidFill>
                  <a:srgbClr val="01214B"/>
                </a:solidFill>
                <a:latin typeface="Cambria" panose="02040503050406030204" pitchFamily="18" charset="0"/>
                <a:cs typeface="Goudy Old Style"/>
              </a:rPr>
              <a:t>a</a:t>
            </a:r>
            <a:r>
              <a:rPr lang="en-US" sz="3200" b="1" dirty="0" smtClean="0">
                <a:solidFill>
                  <a:srgbClr val="01214B"/>
                </a:solidFill>
                <a:latin typeface="Cambria" panose="02040503050406030204" pitchFamily="18" charset="0"/>
                <a:cs typeface="Goudy Old Style"/>
              </a:rPr>
              <a:t> Nested Inquiry Model</a:t>
            </a:r>
            <a:endParaRPr lang="en-US" sz="3200" b="1" dirty="0">
              <a:solidFill>
                <a:srgbClr val="01214B"/>
              </a:solidFill>
              <a:latin typeface="Cambria" panose="02040503050406030204" pitchFamily="18" charset="0"/>
              <a:cs typeface="Goudy Old Style"/>
            </a:endParaRPr>
          </a:p>
        </p:txBody>
      </p:sp>
      <p:sp>
        <p:nvSpPr>
          <p:cNvPr id="7" name="TextBox 6"/>
          <p:cNvSpPr txBox="1"/>
          <p:nvPr/>
        </p:nvSpPr>
        <p:spPr>
          <a:xfrm>
            <a:off x="3936996" y="2672562"/>
            <a:ext cx="1329267" cy="477054"/>
          </a:xfrm>
          <a:prstGeom prst="rect">
            <a:avLst/>
          </a:prstGeom>
          <a:noFill/>
        </p:spPr>
        <p:txBody>
          <a:bodyPr wrap="square" rtlCol="0">
            <a:spAutoFit/>
          </a:bodyPr>
          <a:lstStyle/>
          <a:p>
            <a:pPr algn="ctr"/>
            <a:r>
              <a:rPr lang="en-US" sz="2500" b="1" dirty="0" smtClean="0">
                <a:solidFill>
                  <a:prstClr val="white"/>
                </a:solidFill>
                <a:latin typeface="Arial"/>
                <a:cs typeface="Arial"/>
              </a:rPr>
              <a:t>THEN</a:t>
            </a:r>
            <a:endParaRPr lang="en-US" sz="2500" b="1" dirty="0">
              <a:solidFill>
                <a:prstClr val="white"/>
              </a:solidFill>
              <a:latin typeface="Arial"/>
              <a:cs typeface="Arial"/>
            </a:endParaRPr>
          </a:p>
        </p:txBody>
      </p:sp>
      <p:sp>
        <p:nvSpPr>
          <p:cNvPr id="2" name="Oval 1"/>
          <p:cNvSpPr/>
          <p:nvPr/>
        </p:nvSpPr>
        <p:spPr>
          <a:xfrm>
            <a:off x="101600" y="1323454"/>
            <a:ext cx="8961120" cy="53035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f</a:t>
            </a:r>
            <a:endParaRPr lang="en-US" dirty="0">
              <a:solidFill>
                <a:prstClr val="white"/>
              </a:solidFill>
            </a:endParaRPr>
          </a:p>
        </p:txBody>
      </p:sp>
      <p:sp>
        <p:nvSpPr>
          <p:cNvPr id="6" name="Oval 5"/>
          <p:cNvSpPr/>
          <p:nvPr/>
        </p:nvSpPr>
        <p:spPr>
          <a:xfrm>
            <a:off x="2501898" y="2237854"/>
            <a:ext cx="6330523" cy="34747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4127500" y="2541074"/>
            <a:ext cx="4247722" cy="2560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5956300" y="2998274"/>
            <a:ext cx="2244308" cy="164592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254000" y="3318301"/>
            <a:ext cx="2387600" cy="1477328"/>
          </a:xfrm>
          <a:prstGeom prst="rect">
            <a:avLst/>
          </a:prstGeom>
          <a:noFill/>
        </p:spPr>
        <p:txBody>
          <a:bodyPr wrap="square" rtlCol="0">
            <a:spAutoFit/>
          </a:bodyPr>
          <a:lstStyle/>
          <a:p>
            <a:r>
              <a:rPr lang="en-US" b="1" dirty="0" smtClean="0">
                <a:solidFill>
                  <a:prstClr val="black"/>
                </a:solidFill>
                <a:latin typeface="Arial" panose="020B0604020202020204" pitchFamily="34" charset="0"/>
                <a:cs typeface="Arial" panose="020B0604020202020204" pitchFamily="34" charset="0"/>
              </a:rPr>
              <a:t>EOSDN Math Project Regional Inquiry </a:t>
            </a:r>
          </a:p>
          <a:p>
            <a:r>
              <a:rPr lang="en-US" b="1" dirty="0" smtClean="0">
                <a:solidFill>
                  <a:prstClr val="black"/>
                </a:solidFill>
                <a:latin typeface="Arial" panose="020B0604020202020204" pitchFamily="34" charset="0"/>
                <a:cs typeface="Arial" panose="020B0604020202020204" pitchFamily="34" charset="0"/>
              </a:rPr>
              <a:t>(Queen’s Team and Project Leads)</a:t>
            </a:r>
            <a:endParaRPr lang="en-US" b="1" dirty="0">
              <a:solidFill>
                <a:prstClr val="black"/>
              </a:solidFill>
              <a:latin typeface="Arial" panose="020B0604020202020204" pitchFamily="34" charset="0"/>
              <a:cs typeface="Arial" panose="020B0604020202020204" pitchFamily="34" charset="0"/>
            </a:endParaRPr>
          </a:p>
        </p:txBody>
      </p:sp>
      <p:sp>
        <p:nvSpPr>
          <p:cNvPr id="19" name="TextBox 18"/>
          <p:cNvSpPr txBox="1"/>
          <p:nvPr/>
        </p:nvSpPr>
        <p:spPr>
          <a:xfrm>
            <a:off x="2641600" y="3367901"/>
            <a:ext cx="1485900" cy="923330"/>
          </a:xfrm>
          <a:prstGeom prst="rect">
            <a:avLst/>
          </a:prstGeom>
          <a:noFill/>
        </p:spPr>
        <p:txBody>
          <a:bodyPr wrap="square" rtlCol="0">
            <a:spAutoFit/>
          </a:bodyPr>
          <a:lstStyle/>
          <a:p>
            <a:r>
              <a:rPr lang="en-US" b="1" dirty="0" smtClean="0">
                <a:solidFill>
                  <a:prstClr val="black"/>
                </a:solidFill>
                <a:latin typeface="Arial" panose="020B0604020202020204" pitchFamily="34" charset="0"/>
                <a:cs typeface="Arial" panose="020B0604020202020204" pitchFamily="34" charset="0"/>
              </a:rPr>
              <a:t>DSB Inquiry (Facilitator)</a:t>
            </a:r>
            <a:endParaRPr lang="en-US" b="1" dirty="0">
              <a:solidFill>
                <a:prstClr val="black"/>
              </a:solidFill>
              <a:latin typeface="Arial" panose="020B0604020202020204" pitchFamily="34" charset="0"/>
              <a:cs typeface="Arial" panose="020B0604020202020204" pitchFamily="34" charset="0"/>
            </a:endParaRPr>
          </a:p>
        </p:txBody>
      </p:sp>
      <p:sp>
        <p:nvSpPr>
          <p:cNvPr id="21" name="TextBox 20"/>
          <p:cNvSpPr txBox="1"/>
          <p:nvPr/>
        </p:nvSpPr>
        <p:spPr>
          <a:xfrm>
            <a:off x="4178300" y="3355201"/>
            <a:ext cx="1917700" cy="646331"/>
          </a:xfrm>
          <a:prstGeom prst="rect">
            <a:avLst/>
          </a:prstGeom>
          <a:noFill/>
        </p:spPr>
        <p:txBody>
          <a:bodyPr wrap="square" rtlCol="0">
            <a:spAutoFit/>
          </a:bodyPr>
          <a:lstStyle/>
          <a:p>
            <a:r>
              <a:rPr lang="en-US" b="1" dirty="0" smtClean="0">
                <a:solidFill>
                  <a:prstClr val="black"/>
                </a:solidFill>
                <a:latin typeface="Arial" panose="020B0604020202020204" pitchFamily="34" charset="0"/>
                <a:cs typeface="Arial" panose="020B0604020202020204" pitchFamily="34" charset="0"/>
              </a:rPr>
              <a:t>School Inquiry (Administrator)</a:t>
            </a:r>
            <a:endParaRPr lang="en-US" b="1" dirty="0">
              <a:solidFill>
                <a:prstClr val="black"/>
              </a:solidFill>
              <a:latin typeface="Arial" panose="020B0604020202020204" pitchFamily="34" charset="0"/>
              <a:cs typeface="Arial" panose="020B0604020202020204" pitchFamily="34" charset="0"/>
            </a:endParaRPr>
          </a:p>
        </p:txBody>
      </p:sp>
      <p:sp>
        <p:nvSpPr>
          <p:cNvPr id="30" name="TextBox 29"/>
          <p:cNvSpPr txBox="1"/>
          <p:nvPr/>
        </p:nvSpPr>
        <p:spPr>
          <a:xfrm>
            <a:off x="6298884" y="3318301"/>
            <a:ext cx="1559139" cy="923330"/>
          </a:xfrm>
          <a:prstGeom prst="rect">
            <a:avLst/>
          </a:prstGeom>
          <a:noFill/>
        </p:spPr>
        <p:txBody>
          <a:bodyPr wrap="square" rtlCol="0">
            <a:spAutoFit/>
          </a:bodyPr>
          <a:lstStyle/>
          <a:p>
            <a:r>
              <a:rPr lang="en-US" b="1" dirty="0" smtClean="0">
                <a:solidFill>
                  <a:prstClr val="black"/>
                </a:solidFill>
                <a:latin typeface="Arial" panose="020B0604020202020204" pitchFamily="34" charset="0"/>
                <a:cs typeface="Arial" panose="020B0604020202020204" pitchFamily="34" charset="0"/>
              </a:rPr>
              <a:t>Classroom Inquiry (Teacher)</a:t>
            </a:r>
            <a:endParaRPr lang="en-US" b="1" dirty="0">
              <a:solidFill>
                <a:prstClr val="black"/>
              </a:solidFill>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425" y="6169774"/>
            <a:ext cx="1444429" cy="5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45108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7868"/>
            <a:ext cx="8928992" cy="1143000"/>
          </a:xfrm>
        </p:spPr>
        <p:txBody>
          <a:bodyPr>
            <a:noAutofit/>
          </a:bodyPr>
          <a:lstStyle/>
          <a:p>
            <a:pPr algn="l"/>
            <a:r>
              <a:rPr lang="en-CA" sz="2800" b="1" dirty="0" smtClean="0">
                <a:solidFill>
                  <a:srgbClr val="01214B"/>
                </a:solidFill>
                <a:latin typeface="Cambria" charset="0"/>
                <a:ea typeface="Cambria" charset="0"/>
                <a:cs typeface="Cambria" charset="0"/>
              </a:rPr>
              <a:t>“Looking at Assessment and Learning </a:t>
            </a:r>
            <a:br>
              <a:rPr lang="en-CA" sz="2800" b="1" dirty="0" smtClean="0">
                <a:solidFill>
                  <a:srgbClr val="01214B"/>
                </a:solidFill>
                <a:latin typeface="Cambria" charset="0"/>
                <a:ea typeface="Cambria" charset="0"/>
                <a:cs typeface="Cambria" charset="0"/>
              </a:rPr>
            </a:br>
            <a:r>
              <a:rPr lang="en-CA" sz="2800" b="1" dirty="0" smtClean="0">
                <a:solidFill>
                  <a:srgbClr val="01214B"/>
                </a:solidFill>
                <a:latin typeface="Cambria" charset="0"/>
                <a:ea typeface="Cambria" charset="0"/>
                <a:cs typeface="Cambria" charset="0"/>
              </a:rPr>
              <a:t>in New Ways” </a:t>
            </a:r>
            <a:r>
              <a:rPr lang="en-CA" sz="1800" dirty="0" smtClean="0">
                <a:solidFill>
                  <a:srgbClr val="92D050"/>
                </a:solidFill>
                <a:latin typeface="Cambria" charset="0"/>
                <a:ea typeface="Cambria" charset="0"/>
                <a:cs typeface="Cambria" charset="0"/>
              </a:rPr>
              <a:t>~Pedagogical </a:t>
            </a:r>
            <a:r>
              <a:rPr lang="en-CA" sz="1800" dirty="0">
                <a:solidFill>
                  <a:srgbClr val="92D050"/>
                </a:solidFill>
                <a:latin typeface="Cambria" charset="0"/>
                <a:ea typeface="Cambria" charset="0"/>
                <a:cs typeface="Cambria" charset="0"/>
              </a:rPr>
              <a:t>Documentation Revisited, 2015</a:t>
            </a:r>
            <a:r>
              <a:rPr lang="en-US" sz="2800" dirty="0"/>
              <a:t/>
            </a:r>
            <a:br>
              <a:rPr lang="en-US" sz="2800" dirty="0"/>
            </a:br>
            <a:endParaRPr lang="en-CA" sz="2800" b="1" dirty="0">
              <a:solidFill>
                <a:schemeClr val="accent3">
                  <a:lumMod val="75000"/>
                </a:schemeClr>
              </a:solidFill>
              <a:latin typeface="Cambria" charset="0"/>
              <a:ea typeface="Cambria" charset="0"/>
              <a:cs typeface="Cambria" charset="0"/>
            </a:endParaRPr>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678580" y="1600200"/>
            <a:ext cx="3595839" cy="4525963"/>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920105" y="1600200"/>
            <a:ext cx="3494790" cy="4525963"/>
          </a:xfrm>
          <a:prstGeom prst="rect">
            <a:avLst/>
          </a:prstGeom>
          <a:noFill/>
          <a:ln w="9525">
            <a:noFill/>
            <a:miter lim="800000"/>
            <a:headEnd/>
            <a:tailEnd/>
          </a:ln>
        </p:spPr>
      </p:pic>
    </p:spTree>
    <p:extLst>
      <p:ext uri="{BB962C8B-B14F-4D97-AF65-F5344CB8AC3E}">
        <p14:creationId xmlns:p14="http://schemas.microsoft.com/office/powerpoint/2010/main" val="19919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1565"/>
            <a:ext cx="8507288" cy="940966"/>
          </a:xfrm>
        </p:spPr>
        <p:txBody>
          <a:bodyPr>
            <a:normAutofit fontScale="90000"/>
          </a:bodyPr>
          <a:lstStyle/>
          <a:p>
            <a:pPr algn="l"/>
            <a:r>
              <a:rPr lang="en-CA" sz="3100" b="1" dirty="0" smtClean="0">
                <a:solidFill>
                  <a:srgbClr val="01214B"/>
                </a:solidFill>
                <a:latin typeface="Cambria" charset="0"/>
                <a:ea typeface="Cambria" charset="0"/>
                <a:cs typeface="Cambria" charset="0"/>
              </a:rPr>
              <a:t>“…(S)</a:t>
            </a:r>
            <a:r>
              <a:rPr lang="en-CA" sz="3100" b="1" dirty="0" err="1" smtClean="0">
                <a:solidFill>
                  <a:srgbClr val="01214B"/>
                </a:solidFill>
                <a:latin typeface="Cambria" charset="0"/>
                <a:ea typeface="Cambria" charset="0"/>
                <a:cs typeface="Cambria" charset="0"/>
              </a:rPr>
              <a:t>tudents</a:t>
            </a:r>
            <a:r>
              <a:rPr lang="en-CA" sz="3100" b="1" dirty="0" smtClean="0">
                <a:solidFill>
                  <a:srgbClr val="01214B"/>
                </a:solidFill>
                <a:latin typeface="Cambria" charset="0"/>
                <a:ea typeface="Cambria" charset="0"/>
                <a:cs typeface="Cambria" charset="0"/>
              </a:rPr>
              <a:t> need to be flexible </a:t>
            </a:r>
            <a:br>
              <a:rPr lang="en-CA" sz="3100" b="1" dirty="0" smtClean="0">
                <a:solidFill>
                  <a:srgbClr val="01214B"/>
                </a:solidFill>
                <a:latin typeface="Cambria" charset="0"/>
                <a:ea typeface="Cambria" charset="0"/>
                <a:cs typeface="Cambria" charset="0"/>
              </a:rPr>
            </a:br>
            <a:r>
              <a:rPr lang="en-CA" sz="3100" b="1" dirty="0" smtClean="0">
                <a:solidFill>
                  <a:srgbClr val="01214B"/>
                </a:solidFill>
                <a:latin typeface="Cambria" charset="0"/>
                <a:ea typeface="Cambria" charset="0"/>
                <a:cs typeface="Cambria" charset="0"/>
              </a:rPr>
              <a:t>in their thinking.” </a:t>
            </a:r>
            <a:r>
              <a:rPr lang="en-CA" sz="2000" dirty="0" smtClean="0">
                <a:solidFill>
                  <a:srgbClr val="92D050"/>
                </a:solidFill>
              </a:rPr>
              <a:t>~Paying Attention to Proportional Reasoning</a:t>
            </a:r>
            <a:endParaRPr lang="en-CA" sz="2000" dirty="0">
              <a:solidFill>
                <a:srgbClr val="92D050"/>
              </a:solidFill>
            </a:endParaRPr>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723684" y="1600200"/>
            <a:ext cx="3505632" cy="4525963"/>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4" cstate="print"/>
          <a:srcRect/>
          <a:stretch>
            <a:fillRect/>
          </a:stretch>
        </p:blipFill>
        <p:spPr bwMode="auto">
          <a:xfrm>
            <a:off x="4648200" y="1690414"/>
            <a:ext cx="4038600" cy="4345534"/>
          </a:xfrm>
          <a:prstGeom prst="rect">
            <a:avLst/>
          </a:prstGeom>
          <a:noFill/>
          <a:ln w="9525">
            <a:noFill/>
            <a:miter lim="800000"/>
            <a:headEnd/>
            <a:tailEnd/>
          </a:ln>
        </p:spPr>
      </p:pic>
    </p:spTree>
    <p:extLst>
      <p:ext uri="{BB962C8B-B14F-4D97-AF65-F5344CB8AC3E}">
        <p14:creationId xmlns:p14="http://schemas.microsoft.com/office/powerpoint/2010/main" val="132375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0" y="7937"/>
            <a:ext cx="8229600" cy="800100"/>
          </a:xfrm>
          <a:prstGeom prst="rect">
            <a:avLst/>
          </a:prstGeom>
          <a:noFill/>
          <a:ln>
            <a:noFill/>
          </a:ln>
        </p:spPr>
        <p:txBody>
          <a:bodyPr lIns="91425" tIns="45700" rIns="91425" bIns="45700" anchor="ctr" anchorCtr="0">
            <a:noAutofit/>
          </a:bodyPr>
          <a:lstStyle/>
          <a:p>
            <a:pPr marL="0" marR="0" lvl="0" indent="0" algn="l" rtl="0">
              <a:spcBef>
                <a:spcPts val="0"/>
              </a:spcBef>
              <a:buClr>
                <a:srgbClr val="01214B"/>
              </a:buClr>
              <a:buSzPct val="25000"/>
              <a:buFont typeface="Cambria"/>
              <a:buNone/>
            </a:pPr>
            <a:r>
              <a:rPr lang="en-US" sz="3600" b="1" i="0" u="none" strike="noStrike" cap="none" dirty="0" smtClean="0">
                <a:solidFill>
                  <a:srgbClr val="01214B"/>
                </a:solidFill>
                <a:latin typeface="Cambria"/>
                <a:ea typeface="Cambria"/>
                <a:cs typeface="Cambria"/>
                <a:sym typeface="Cambria"/>
              </a:rPr>
              <a:t>Renfre</a:t>
            </a:r>
            <a:r>
              <a:rPr lang="en-US" sz="3600" b="1" dirty="0" smtClean="0">
                <a:solidFill>
                  <a:srgbClr val="01214B"/>
                </a:solidFill>
                <a:latin typeface="Cambria"/>
                <a:ea typeface="Cambria"/>
                <a:cs typeface="Cambria"/>
                <a:sym typeface="Cambria"/>
              </a:rPr>
              <a:t>w County</a:t>
            </a:r>
            <a:r>
              <a:rPr lang="en-US" sz="3600" b="1" dirty="0">
                <a:solidFill>
                  <a:srgbClr val="01214B"/>
                </a:solidFill>
                <a:latin typeface="Cambria"/>
                <a:ea typeface="Cambria"/>
                <a:cs typeface="Cambria"/>
                <a:sym typeface="Cambria"/>
              </a:rPr>
              <a:t> </a:t>
            </a:r>
            <a:r>
              <a:rPr lang="en-US" sz="3600" b="1" i="0" u="none" strike="noStrike" cap="none" dirty="0" smtClean="0">
                <a:solidFill>
                  <a:srgbClr val="01214B"/>
                </a:solidFill>
                <a:latin typeface="Cambria"/>
                <a:ea typeface="Cambria"/>
                <a:cs typeface="Cambria"/>
                <a:sym typeface="Cambria"/>
              </a:rPr>
              <a:t>DSB</a:t>
            </a:r>
            <a:endParaRPr lang="en-US" sz="3600" b="1" i="0" u="none" strike="noStrike" cap="none" dirty="0">
              <a:solidFill>
                <a:srgbClr val="01214B"/>
              </a:solidFill>
              <a:latin typeface="Cambria"/>
              <a:ea typeface="Cambria"/>
              <a:cs typeface="Cambria"/>
              <a:sym typeface="Cambria"/>
            </a:endParaRPr>
          </a:p>
        </p:txBody>
      </p:sp>
      <p:sp>
        <p:nvSpPr>
          <p:cNvPr id="140" name="Shape 140"/>
          <p:cNvSpPr txBox="1">
            <a:spLocks noGrp="1"/>
          </p:cNvSpPr>
          <p:nvPr>
            <p:ph type="body" idx="1"/>
          </p:nvPr>
        </p:nvSpPr>
        <p:spPr>
          <a:xfrm>
            <a:off x="457200" y="1739900"/>
            <a:ext cx="8229600" cy="48615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400" b="1">
                <a:solidFill>
                  <a:srgbClr val="000000"/>
                </a:solidFill>
                <a:latin typeface="Cambria"/>
                <a:ea typeface="Cambria"/>
                <a:cs typeface="Cambria"/>
                <a:sym typeface="Cambria"/>
              </a:rPr>
              <a:t>Year One</a:t>
            </a:r>
            <a:r>
              <a:rPr lang="en-US" sz="2400">
                <a:solidFill>
                  <a:srgbClr val="000000"/>
                </a:solidFill>
                <a:latin typeface="Cambria"/>
                <a:ea typeface="Cambria"/>
                <a:cs typeface="Cambria"/>
                <a:sym typeface="Cambria"/>
              </a:rPr>
              <a:t>:  focus on content knowledge</a:t>
            </a:r>
          </a:p>
          <a:p>
            <a:pPr marL="0" marR="0" lvl="0" indent="0" algn="l" rtl="0">
              <a:spcBef>
                <a:spcPts val="0"/>
              </a:spcBef>
              <a:buClr>
                <a:schemeClr val="dk1"/>
              </a:buClr>
              <a:buSzPct val="25000"/>
              <a:buFont typeface="Arial"/>
              <a:buNone/>
            </a:pPr>
            <a:r>
              <a:rPr lang="en-US" sz="2400">
                <a:solidFill>
                  <a:srgbClr val="000000"/>
                </a:solidFill>
                <a:latin typeface="Cambria"/>
                <a:ea typeface="Cambria"/>
                <a:cs typeface="Cambria"/>
                <a:sym typeface="Cambria"/>
              </a:rPr>
              <a:t> (proportional reasoning and</a:t>
            </a:r>
          </a:p>
          <a:p>
            <a:pPr marL="0" marR="0" lvl="0" indent="0" algn="l" rtl="0">
              <a:spcBef>
                <a:spcPts val="0"/>
              </a:spcBef>
              <a:buClr>
                <a:schemeClr val="dk1"/>
              </a:buClr>
              <a:buSzPct val="25000"/>
              <a:buFont typeface="Arial"/>
              <a:buNone/>
            </a:pPr>
            <a:r>
              <a:rPr lang="en-US" sz="2400">
                <a:solidFill>
                  <a:srgbClr val="000000"/>
                </a:solidFill>
                <a:latin typeface="Cambria"/>
                <a:ea typeface="Cambria"/>
                <a:cs typeface="Cambria"/>
                <a:sym typeface="Cambria"/>
              </a:rPr>
              <a:t> representation of student work)</a:t>
            </a:r>
          </a:p>
          <a:p>
            <a:pPr marL="0" marR="0" lvl="0" indent="0" algn="l" rtl="0">
              <a:spcBef>
                <a:spcPts val="0"/>
              </a:spcBef>
              <a:buClr>
                <a:schemeClr val="dk1"/>
              </a:buClr>
              <a:buSzPct val="25000"/>
              <a:buFont typeface="Arial"/>
              <a:buNone/>
            </a:pPr>
            <a:endParaRPr sz="2400">
              <a:solidFill>
                <a:srgbClr val="000000"/>
              </a:solidFill>
              <a:latin typeface="Cambria"/>
              <a:ea typeface="Cambria"/>
              <a:cs typeface="Cambria"/>
              <a:sym typeface="Cambria"/>
            </a:endParaRPr>
          </a:p>
          <a:p>
            <a:pPr marL="0" marR="0" lvl="0" indent="0" algn="l" rtl="0">
              <a:spcBef>
                <a:spcPts val="0"/>
              </a:spcBef>
              <a:buClr>
                <a:schemeClr val="dk1"/>
              </a:buClr>
              <a:buSzPct val="25000"/>
              <a:buFont typeface="Arial"/>
              <a:buNone/>
            </a:pPr>
            <a:r>
              <a:rPr lang="en-US" sz="2400" b="1">
                <a:solidFill>
                  <a:srgbClr val="000000"/>
                </a:solidFill>
                <a:latin typeface="Cambria"/>
                <a:ea typeface="Cambria"/>
                <a:cs typeface="Cambria"/>
                <a:sym typeface="Cambria"/>
              </a:rPr>
              <a:t>Year Two</a:t>
            </a:r>
            <a:r>
              <a:rPr lang="en-US" sz="2400">
                <a:solidFill>
                  <a:srgbClr val="000000"/>
                </a:solidFill>
                <a:latin typeface="Cambria"/>
                <a:ea typeface="Cambria"/>
                <a:cs typeface="Cambria"/>
                <a:sym typeface="Cambria"/>
              </a:rPr>
              <a:t>: focus on teacher capacity working K-12</a:t>
            </a:r>
          </a:p>
          <a:p>
            <a:pPr marL="0" marR="0" lvl="0" indent="0" algn="l" rtl="0">
              <a:spcBef>
                <a:spcPts val="0"/>
              </a:spcBef>
              <a:buClr>
                <a:schemeClr val="dk1"/>
              </a:buClr>
              <a:buSzPct val="25000"/>
              <a:buFont typeface="Arial"/>
              <a:buNone/>
            </a:pPr>
            <a:endParaRPr sz="2400">
              <a:solidFill>
                <a:srgbClr val="000000"/>
              </a:solidFill>
              <a:latin typeface="Cambria"/>
              <a:ea typeface="Cambria"/>
              <a:cs typeface="Cambria"/>
              <a:sym typeface="Cambria"/>
            </a:endParaRPr>
          </a:p>
          <a:p>
            <a:pPr marL="0" marR="0" lvl="0" indent="0" algn="l" rtl="0">
              <a:spcBef>
                <a:spcPts val="0"/>
              </a:spcBef>
              <a:buClr>
                <a:schemeClr val="dk1"/>
              </a:buClr>
              <a:buSzPct val="25000"/>
              <a:buFont typeface="Arial"/>
              <a:buNone/>
            </a:pPr>
            <a:r>
              <a:rPr lang="en-US" sz="2400" b="1">
                <a:solidFill>
                  <a:srgbClr val="000000"/>
                </a:solidFill>
                <a:latin typeface="Cambria"/>
                <a:ea typeface="Cambria"/>
                <a:cs typeface="Cambria"/>
                <a:sym typeface="Cambria"/>
              </a:rPr>
              <a:t>Year Three</a:t>
            </a:r>
            <a:r>
              <a:rPr lang="en-US" sz="2400">
                <a:solidFill>
                  <a:srgbClr val="000000"/>
                </a:solidFill>
                <a:latin typeface="Cambria"/>
                <a:ea typeface="Cambria"/>
                <a:cs typeface="Cambria"/>
                <a:sym typeface="Cambria"/>
              </a:rPr>
              <a:t>: evidence from previous two years clearly indicated that we needed to focus on collaboration and assessment for and as learning.</a:t>
            </a:r>
          </a:p>
          <a:p>
            <a:pPr marL="0" marR="0" lvl="0" indent="0" algn="l" rtl="0">
              <a:spcBef>
                <a:spcPts val="0"/>
              </a:spcBef>
              <a:buClr>
                <a:schemeClr val="dk1"/>
              </a:buClr>
              <a:buSzPct val="25000"/>
              <a:buFont typeface="Arial"/>
              <a:buNone/>
            </a:pPr>
            <a:endParaRPr sz="2400">
              <a:solidFill>
                <a:srgbClr val="000000"/>
              </a:solidFill>
              <a:latin typeface="Cambria"/>
              <a:ea typeface="Cambria"/>
              <a:cs typeface="Cambria"/>
              <a:sym typeface="Cambria"/>
            </a:endParaRPr>
          </a:p>
          <a:p>
            <a:pPr marL="0" marR="0" lvl="0" indent="0" algn="l" rtl="0">
              <a:spcBef>
                <a:spcPts val="0"/>
              </a:spcBef>
              <a:buClr>
                <a:schemeClr val="dk1"/>
              </a:buClr>
              <a:buSzPct val="25000"/>
              <a:buFont typeface="Arial"/>
              <a:buNone/>
            </a:pPr>
            <a:r>
              <a:rPr lang="en-US" sz="2400">
                <a:solidFill>
                  <a:srgbClr val="000000"/>
                </a:solidFill>
                <a:latin typeface="Cambria"/>
                <a:ea typeface="Cambria"/>
                <a:cs typeface="Cambria"/>
                <a:sym typeface="Cambria"/>
              </a:rPr>
              <a:t>Ongoing development of our skills around the collection and use of evidence meant that we had findings from the first two years to support our focus on AfL during the third year.</a:t>
            </a:r>
          </a:p>
        </p:txBody>
      </p:sp>
      <p:pic>
        <p:nvPicPr>
          <p:cNvPr id="141" name="Shape 141"/>
          <p:cNvPicPr preferRelativeResize="0"/>
          <p:nvPr/>
        </p:nvPicPr>
        <p:blipFill rotWithShape="1">
          <a:blip r:embed="rId3">
            <a:alphaModFix/>
          </a:blip>
          <a:srcRect/>
          <a:stretch/>
        </p:blipFill>
        <p:spPr>
          <a:xfrm>
            <a:off x="4458330" y="808037"/>
            <a:ext cx="1791960" cy="685799"/>
          </a:xfrm>
          <a:prstGeom prst="rect">
            <a:avLst/>
          </a:prstGeom>
          <a:solidFill>
            <a:schemeClr val="lt1"/>
          </a:solidFill>
          <a:ln>
            <a:noFill/>
          </a:ln>
        </p:spPr>
      </p:pic>
      <p:pic>
        <p:nvPicPr>
          <p:cNvPr id="142" name="Shape 142"/>
          <p:cNvPicPr preferRelativeResize="0"/>
          <p:nvPr/>
        </p:nvPicPr>
        <p:blipFill>
          <a:blip r:embed="rId4">
            <a:alphaModFix/>
          </a:blip>
          <a:stretch>
            <a:fillRect/>
          </a:stretch>
        </p:blipFill>
        <p:spPr>
          <a:xfrm>
            <a:off x="5988300" y="1563725"/>
            <a:ext cx="2979875" cy="1587249"/>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25469"/>
            <a:ext cx="2016000" cy="650934"/>
          </a:xfrm>
          <a:prstGeom prst="rect">
            <a:avLst/>
          </a:prstGeom>
        </p:spPr>
      </p:pic>
    </p:spTree>
    <p:extLst>
      <p:ext uri="{BB962C8B-B14F-4D97-AF65-F5344CB8AC3E}">
        <p14:creationId xmlns:p14="http://schemas.microsoft.com/office/powerpoint/2010/main" val="74752488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0" y="0"/>
            <a:ext cx="8229600" cy="907200"/>
          </a:xfrm>
          <a:prstGeom prst="rect">
            <a:avLst/>
          </a:prstGeom>
        </p:spPr>
        <p:txBody>
          <a:bodyPr lIns="91425" tIns="91425" rIns="91425" bIns="91425" anchor="ctr" anchorCtr="0">
            <a:noAutofit/>
          </a:bodyPr>
          <a:lstStyle/>
          <a:p>
            <a:pPr lvl="0" algn="l">
              <a:spcBef>
                <a:spcPts val="0"/>
              </a:spcBef>
              <a:buNone/>
            </a:pPr>
            <a:r>
              <a:rPr lang="en-US" sz="3600" b="1" dirty="0">
                <a:solidFill>
                  <a:srgbClr val="01214B"/>
                </a:solidFill>
                <a:latin typeface="Cambria" charset="0"/>
                <a:ea typeface="Cambria" charset="0"/>
                <a:cs typeface="Cambria" charset="0"/>
              </a:rPr>
              <a:t>Year Three Inquiry Question</a:t>
            </a:r>
          </a:p>
        </p:txBody>
      </p:sp>
      <p:sp>
        <p:nvSpPr>
          <p:cNvPr id="149" name="Shape 149"/>
          <p:cNvSpPr txBox="1">
            <a:spLocks noGrp="1"/>
          </p:cNvSpPr>
          <p:nvPr>
            <p:ph type="body" idx="1"/>
          </p:nvPr>
        </p:nvSpPr>
        <p:spPr>
          <a:xfrm>
            <a:off x="407650" y="1491875"/>
            <a:ext cx="8229600" cy="4526100"/>
          </a:xfrm>
          <a:prstGeom prst="rect">
            <a:avLst/>
          </a:prstGeom>
        </p:spPr>
        <p:txBody>
          <a:bodyPr lIns="91425" tIns="91425" rIns="91425" bIns="91425" anchor="t" anchorCtr="0">
            <a:noAutofit/>
          </a:bodyPr>
          <a:lstStyle/>
          <a:p>
            <a:pPr marL="0" lvl="0" indent="0" algn="ctr" rtl="0">
              <a:lnSpc>
                <a:spcPct val="115000"/>
              </a:lnSpc>
              <a:spcBef>
                <a:spcPts val="0"/>
              </a:spcBef>
              <a:buNone/>
            </a:pPr>
            <a:endParaRPr sz="2400" dirty="0">
              <a:latin typeface="Arial"/>
              <a:ea typeface="Arial"/>
              <a:cs typeface="Arial"/>
              <a:sym typeface="Arial"/>
            </a:endParaRPr>
          </a:p>
          <a:p>
            <a:pPr marL="0" lvl="0" indent="0" algn="ctr" rtl="0">
              <a:lnSpc>
                <a:spcPct val="115000"/>
              </a:lnSpc>
              <a:spcBef>
                <a:spcPts val="0"/>
              </a:spcBef>
              <a:buNone/>
            </a:pPr>
            <a:r>
              <a:rPr lang="en-US" sz="2400" dirty="0">
                <a:solidFill>
                  <a:srgbClr val="01214B"/>
                </a:solidFill>
                <a:latin typeface="Cambria" charset="0"/>
                <a:ea typeface="Cambria" charset="0"/>
                <a:cs typeface="Cambria" charset="0"/>
                <a:sym typeface="Arial"/>
              </a:rPr>
              <a:t>“If teachers become more fluent at using assessment for and as learning, reflective practice and data literacy, then student learning will be enhanced.”</a:t>
            </a:r>
          </a:p>
          <a:p>
            <a:pPr marL="0" lvl="0" indent="0" algn="ctr" rtl="0">
              <a:lnSpc>
                <a:spcPct val="115000"/>
              </a:lnSpc>
              <a:spcBef>
                <a:spcPts val="0"/>
              </a:spcBef>
              <a:buNone/>
            </a:pPr>
            <a:endParaRPr sz="2400" dirty="0">
              <a:solidFill>
                <a:srgbClr val="01214B"/>
              </a:solidFill>
              <a:latin typeface="Cambria" charset="0"/>
              <a:ea typeface="Cambria" charset="0"/>
              <a:cs typeface="Cambria" charset="0"/>
              <a:sym typeface="Arial"/>
            </a:endParaRPr>
          </a:p>
          <a:p>
            <a:pPr marL="457200" lvl="0" indent="-381000" rtl="0">
              <a:lnSpc>
                <a:spcPct val="115000"/>
              </a:lnSpc>
              <a:spcBef>
                <a:spcPts val="0"/>
              </a:spcBef>
              <a:buSzPct val="100000"/>
              <a:buFont typeface="Arial"/>
            </a:pPr>
            <a:r>
              <a:rPr lang="en-US" sz="2400" dirty="0">
                <a:solidFill>
                  <a:srgbClr val="01214B"/>
                </a:solidFill>
                <a:latin typeface="Cambria" charset="0"/>
                <a:ea typeface="Cambria" charset="0"/>
                <a:cs typeface="Cambria" charset="0"/>
                <a:sym typeface="Arial"/>
              </a:rPr>
              <a:t>How does assessment drive instruction?</a:t>
            </a:r>
          </a:p>
          <a:p>
            <a:pPr marL="457200" lvl="0" indent="-381000" rtl="0">
              <a:lnSpc>
                <a:spcPct val="115000"/>
              </a:lnSpc>
              <a:spcBef>
                <a:spcPts val="0"/>
              </a:spcBef>
              <a:buSzPct val="100000"/>
              <a:buFont typeface="Arial"/>
            </a:pPr>
            <a:r>
              <a:rPr lang="en-US" sz="2400" dirty="0">
                <a:solidFill>
                  <a:srgbClr val="01214B"/>
                </a:solidFill>
                <a:latin typeface="Cambria" charset="0"/>
                <a:ea typeface="Cambria" charset="0"/>
                <a:cs typeface="Cambria" charset="0"/>
                <a:sym typeface="Arial"/>
              </a:rPr>
              <a:t>What does triangulation of data look like in the classroom?</a:t>
            </a:r>
          </a:p>
          <a:p>
            <a:pPr marL="457200" lvl="0" indent="-381000" rtl="0">
              <a:lnSpc>
                <a:spcPct val="115000"/>
              </a:lnSpc>
              <a:spcBef>
                <a:spcPts val="0"/>
              </a:spcBef>
              <a:buSzPct val="100000"/>
              <a:buFont typeface="Arial"/>
            </a:pPr>
            <a:r>
              <a:rPr lang="en-US" sz="2400" dirty="0">
                <a:solidFill>
                  <a:srgbClr val="01214B"/>
                </a:solidFill>
                <a:latin typeface="Cambria" charset="0"/>
                <a:ea typeface="Cambria" charset="0"/>
                <a:cs typeface="Cambria" charset="0"/>
                <a:sym typeface="Arial"/>
              </a:rPr>
              <a:t>How is data analyzed and used to plan for next steps?</a:t>
            </a:r>
          </a:p>
          <a:p>
            <a:pPr marL="457200" lvl="0" indent="-381000" rtl="0">
              <a:lnSpc>
                <a:spcPct val="115000"/>
              </a:lnSpc>
              <a:spcBef>
                <a:spcPts val="0"/>
              </a:spcBef>
              <a:buSzPct val="100000"/>
              <a:buFont typeface="Arial"/>
            </a:pPr>
            <a:r>
              <a:rPr lang="en-US" sz="2400" dirty="0">
                <a:solidFill>
                  <a:srgbClr val="01214B"/>
                </a:solidFill>
                <a:latin typeface="Cambria" charset="0"/>
                <a:ea typeface="Cambria" charset="0"/>
                <a:cs typeface="Cambria" charset="0"/>
                <a:sym typeface="Arial"/>
              </a:rPr>
              <a:t>How can we collect evidence around student learning with an asset model in mind?</a:t>
            </a:r>
          </a:p>
          <a:p>
            <a:pPr lvl="0" algn="ctr">
              <a:spcBef>
                <a:spcPts val="0"/>
              </a:spcBef>
              <a:buNone/>
            </a:pPr>
            <a:endParaRP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345"/>
            <a:ext cx="2016000" cy="650934"/>
          </a:xfrm>
          <a:prstGeom prst="rect">
            <a:avLst/>
          </a:prstGeom>
        </p:spPr>
      </p:pic>
    </p:spTree>
    <p:extLst>
      <p:ext uri="{BB962C8B-B14F-4D97-AF65-F5344CB8AC3E}">
        <p14:creationId xmlns:p14="http://schemas.microsoft.com/office/powerpoint/2010/main" val="205057782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0" y="1580320"/>
            <a:ext cx="8922326" cy="2238900"/>
          </a:xfrm>
          <a:prstGeom prst="rect">
            <a:avLst/>
          </a:prstGeom>
        </p:spPr>
        <p:txBody>
          <a:bodyPr lIns="91425" tIns="91425" rIns="91425" bIns="91425" anchor="t" anchorCtr="0">
            <a:noAutofit/>
          </a:bodyPr>
          <a:lstStyle/>
          <a:p>
            <a:pPr marL="457200" lvl="0" indent="-381000" rtl="0">
              <a:spcBef>
                <a:spcPts val="0"/>
              </a:spcBef>
              <a:buSzPct val="100000"/>
            </a:pPr>
            <a:r>
              <a:rPr lang="en-US" sz="2400" dirty="0" smtClean="0">
                <a:solidFill>
                  <a:srgbClr val="01214B"/>
                </a:solidFill>
                <a:latin typeface="Cambria" charset="0"/>
                <a:ea typeface="Cambria" charset="0"/>
                <a:cs typeface="Cambria" charset="0"/>
              </a:rPr>
              <a:t>small </a:t>
            </a:r>
            <a:r>
              <a:rPr lang="en-US" sz="2400" dirty="0">
                <a:solidFill>
                  <a:srgbClr val="01214B"/>
                </a:solidFill>
                <a:latin typeface="Cambria" charset="0"/>
                <a:ea typeface="Cambria" charset="0"/>
                <a:cs typeface="Cambria" charset="0"/>
              </a:rPr>
              <a:t>group of teachers in five different schools (grades 1-8 represented)</a:t>
            </a:r>
          </a:p>
          <a:p>
            <a:pPr marL="457200" lvl="0" indent="-381000" rtl="0">
              <a:spcBef>
                <a:spcPts val="0"/>
              </a:spcBef>
              <a:buSzPct val="100000"/>
            </a:pPr>
            <a:r>
              <a:rPr lang="en-US" sz="2400" dirty="0">
                <a:solidFill>
                  <a:srgbClr val="01214B"/>
                </a:solidFill>
                <a:latin typeface="Cambria" charset="0"/>
                <a:ea typeface="Cambria" charset="0"/>
                <a:cs typeface="Cambria" charset="0"/>
              </a:rPr>
              <a:t>two marker students per class</a:t>
            </a:r>
          </a:p>
          <a:p>
            <a:pPr marL="457200" lvl="0" indent="-381000" rtl="0">
              <a:spcBef>
                <a:spcPts val="0"/>
              </a:spcBef>
              <a:buSzPct val="100000"/>
            </a:pPr>
            <a:r>
              <a:rPr lang="en-US" sz="2400" dirty="0" err="1">
                <a:solidFill>
                  <a:srgbClr val="01214B"/>
                </a:solidFill>
                <a:latin typeface="Cambria" charset="0"/>
                <a:ea typeface="Cambria" charset="0"/>
                <a:cs typeface="Cambria" charset="0"/>
              </a:rPr>
              <a:t>AfL</a:t>
            </a:r>
            <a:r>
              <a:rPr lang="en-US" sz="2400" dirty="0">
                <a:solidFill>
                  <a:srgbClr val="01214B"/>
                </a:solidFill>
                <a:latin typeface="Cambria" charset="0"/>
                <a:ea typeface="Cambria" charset="0"/>
                <a:cs typeface="Cambria" charset="0"/>
              </a:rPr>
              <a:t> tools: </a:t>
            </a:r>
            <a:r>
              <a:rPr lang="en-US" sz="2400" b="1" dirty="0">
                <a:solidFill>
                  <a:srgbClr val="01214B"/>
                </a:solidFill>
                <a:latin typeface="Cambria" charset="0"/>
                <a:ea typeface="Cambria" charset="0"/>
                <a:cs typeface="Cambria" charset="0"/>
              </a:rPr>
              <a:t>Observation Tool </a:t>
            </a:r>
            <a:r>
              <a:rPr lang="en-US" sz="2400" dirty="0">
                <a:solidFill>
                  <a:srgbClr val="01214B"/>
                </a:solidFill>
                <a:latin typeface="Cambria" charset="0"/>
                <a:ea typeface="Cambria" charset="0"/>
                <a:cs typeface="Cambria" charset="0"/>
              </a:rPr>
              <a:t>and</a:t>
            </a:r>
            <a:r>
              <a:rPr lang="en-US" sz="2400" b="1" dirty="0">
                <a:solidFill>
                  <a:srgbClr val="01214B"/>
                </a:solidFill>
                <a:latin typeface="Cambria" charset="0"/>
                <a:ea typeface="Cambria" charset="0"/>
                <a:cs typeface="Cambria" charset="0"/>
              </a:rPr>
              <a:t> Pedagogical Documentation</a:t>
            </a:r>
          </a:p>
          <a:p>
            <a:pPr marL="0" lvl="0" indent="0" rtl="0">
              <a:spcBef>
                <a:spcPts val="0"/>
              </a:spcBef>
              <a:buNone/>
            </a:pPr>
            <a:endParaRPr sz="2400" dirty="0"/>
          </a:p>
          <a:p>
            <a:pPr marL="0" lvl="0" indent="0" rtl="0">
              <a:spcBef>
                <a:spcPts val="0"/>
              </a:spcBef>
              <a:buNone/>
            </a:pPr>
            <a:endParaRPr sz="2400" dirty="0"/>
          </a:p>
        </p:txBody>
      </p:sp>
      <p:sp>
        <p:nvSpPr>
          <p:cNvPr id="156" name="Shape 156"/>
          <p:cNvSpPr txBox="1"/>
          <p:nvPr/>
        </p:nvSpPr>
        <p:spPr>
          <a:xfrm>
            <a:off x="4081775" y="3286450"/>
            <a:ext cx="1050600" cy="12003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57" name="Shape 157"/>
          <p:cNvSpPr txBox="1"/>
          <p:nvPr/>
        </p:nvSpPr>
        <p:spPr>
          <a:xfrm>
            <a:off x="358100" y="3481562"/>
            <a:ext cx="4697100" cy="2896200"/>
          </a:xfrm>
          <a:prstGeom prst="rect">
            <a:avLst/>
          </a:prstGeom>
          <a:noFill/>
          <a:ln>
            <a:noFill/>
          </a:ln>
        </p:spPr>
        <p:txBody>
          <a:bodyPr lIns="91425" tIns="91425" rIns="91425" bIns="91425" anchor="t" anchorCtr="0">
            <a:noAutofit/>
          </a:bodyPr>
          <a:lstStyle/>
          <a:p>
            <a:pPr lvl="0" rtl="0">
              <a:spcBef>
                <a:spcPts val="640"/>
              </a:spcBef>
              <a:buClr>
                <a:schemeClr val="dk1"/>
              </a:buClr>
              <a:buSzPct val="45833"/>
              <a:buFont typeface="Arial"/>
              <a:buNone/>
            </a:pPr>
            <a:r>
              <a:rPr lang="en-US" sz="2400" b="1" dirty="0">
                <a:solidFill>
                  <a:srgbClr val="01214B"/>
                </a:solidFill>
                <a:latin typeface="Cambria" charset="0"/>
                <a:ea typeface="Cambria" charset="0"/>
                <a:cs typeface="Cambria" charset="0"/>
                <a:sym typeface="Calibri"/>
              </a:rPr>
              <a:t>Purpose:  </a:t>
            </a:r>
          </a:p>
          <a:p>
            <a:pPr marL="457200" lvl="0" indent="-355600" rtl="0">
              <a:spcBef>
                <a:spcPts val="640"/>
              </a:spcBef>
              <a:buClr>
                <a:schemeClr val="dk1"/>
              </a:buClr>
              <a:buSzPct val="100000"/>
              <a:buFont typeface="Calibri"/>
              <a:buChar char="●"/>
            </a:pPr>
            <a:r>
              <a:rPr lang="en-US" sz="2000" dirty="0">
                <a:solidFill>
                  <a:srgbClr val="01214B"/>
                </a:solidFill>
                <a:latin typeface="Cambria" charset="0"/>
                <a:ea typeface="Cambria" charset="0"/>
                <a:cs typeface="Cambria" charset="0"/>
                <a:sym typeface="Calibri"/>
              </a:rPr>
              <a:t>developing an understanding of what it means to gather data without interpretation</a:t>
            </a:r>
          </a:p>
          <a:p>
            <a:pPr marL="457200" lvl="0" indent="-355600" rtl="0">
              <a:spcBef>
                <a:spcPts val="640"/>
              </a:spcBef>
              <a:buClr>
                <a:schemeClr val="dk1"/>
              </a:buClr>
              <a:buSzPct val="100000"/>
              <a:buFont typeface="Calibri"/>
              <a:buChar char="●"/>
            </a:pPr>
            <a:r>
              <a:rPr lang="en-US" sz="2000" dirty="0">
                <a:solidFill>
                  <a:srgbClr val="01214B"/>
                </a:solidFill>
                <a:latin typeface="Cambria" charset="0"/>
                <a:ea typeface="Cambria" charset="0"/>
                <a:cs typeface="Cambria" charset="0"/>
                <a:sym typeface="Calibri"/>
              </a:rPr>
              <a:t>adopting a SWST stance (based on the work of the Student Work Study Teachers and grounded the observations “at the desk of the student”)</a:t>
            </a:r>
          </a:p>
          <a:p>
            <a:pPr lvl="0">
              <a:spcBef>
                <a:spcPts val="0"/>
              </a:spcBef>
              <a:buNone/>
            </a:pPr>
            <a:endParaRPr dirty="0"/>
          </a:p>
        </p:txBody>
      </p:sp>
      <p:pic>
        <p:nvPicPr>
          <p:cNvPr id="158" name="Shape 158"/>
          <p:cNvPicPr preferRelativeResize="0"/>
          <p:nvPr/>
        </p:nvPicPr>
        <p:blipFill>
          <a:blip r:embed="rId3">
            <a:alphaModFix/>
          </a:blip>
          <a:stretch>
            <a:fillRect/>
          </a:stretch>
        </p:blipFill>
        <p:spPr>
          <a:xfrm rot="-551183">
            <a:off x="5307558" y="3887565"/>
            <a:ext cx="1701982" cy="2331342"/>
          </a:xfrm>
          <a:prstGeom prst="rect">
            <a:avLst/>
          </a:prstGeom>
          <a:noFill/>
          <a:ln>
            <a:noFill/>
          </a:ln>
        </p:spPr>
      </p:pic>
      <p:pic>
        <p:nvPicPr>
          <p:cNvPr id="159" name="Shape 159"/>
          <p:cNvPicPr preferRelativeResize="0"/>
          <p:nvPr/>
        </p:nvPicPr>
        <p:blipFill rotWithShape="1">
          <a:blip r:embed="rId4">
            <a:alphaModFix/>
          </a:blip>
          <a:srcRect t="-140" b="-140"/>
          <a:stretch/>
        </p:blipFill>
        <p:spPr>
          <a:xfrm rot="340834">
            <a:off x="6511905" y="4128346"/>
            <a:ext cx="1645014" cy="2135308"/>
          </a:xfrm>
          <a:prstGeom prst="rect">
            <a:avLst/>
          </a:prstGeom>
          <a:noFill/>
          <a:ln>
            <a:noFill/>
          </a:ln>
        </p:spPr>
      </p:pic>
      <p:sp>
        <p:nvSpPr>
          <p:cNvPr id="2" name="TextBox 1"/>
          <p:cNvSpPr txBox="1"/>
          <p:nvPr/>
        </p:nvSpPr>
        <p:spPr>
          <a:xfrm>
            <a:off x="0" y="130420"/>
            <a:ext cx="6949194" cy="646331"/>
          </a:xfrm>
          <a:prstGeom prst="rect">
            <a:avLst/>
          </a:prstGeom>
          <a:noFill/>
        </p:spPr>
        <p:txBody>
          <a:bodyPr wrap="square" rtlCol="0">
            <a:spAutoFit/>
          </a:bodyPr>
          <a:lstStyle/>
          <a:p>
            <a:r>
              <a:rPr lang="en-US" sz="3600" b="1" dirty="0">
                <a:latin typeface="Cambria" charset="0"/>
                <a:ea typeface="Cambria" charset="0"/>
                <a:cs typeface="Cambria" charset="0"/>
              </a:rPr>
              <a:t>Year Three Inquiry </a:t>
            </a:r>
            <a:r>
              <a:rPr lang="en-US" sz="3600" b="1" dirty="0" smtClean="0">
                <a:latin typeface="Cambria" charset="0"/>
                <a:ea typeface="Cambria" charset="0"/>
                <a:cs typeface="Cambria" charset="0"/>
              </a:rPr>
              <a:t>Framework</a:t>
            </a:r>
            <a:endParaRPr lang="en-US" sz="36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988" y="812909"/>
            <a:ext cx="2016000" cy="650934"/>
          </a:xfrm>
          <a:prstGeom prst="rect">
            <a:avLst/>
          </a:prstGeom>
        </p:spPr>
      </p:pic>
    </p:spTree>
    <p:extLst>
      <p:ext uri="{BB962C8B-B14F-4D97-AF65-F5344CB8AC3E}">
        <p14:creationId xmlns:p14="http://schemas.microsoft.com/office/powerpoint/2010/main" val="260513941"/>
      </p:ext>
    </p:extLst>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TIMING" val="|5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9564</TotalTime>
  <Words>1636</Words>
  <Application>Microsoft Office PowerPoint</Application>
  <PresentationFormat>On-screen Show (4:3)</PresentationFormat>
  <Paragraphs>264</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Apple Chancery</vt:lpstr>
      <vt:lpstr>Arial</vt:lpstr>
      <vt:lpstr>Calibri</vt:lpstr>
      <vt:lpstr>Cambria</vt:lpstr>
      <vt:lpstr>Goudy Old Style</vt:lpstr>
      <vt:lpstr>Helvetica Neue</vt:lpstr>
      <vt:lpstr>Wingdings</vt:lpstr>
      <vt:lpstr>Office Theme</vt:lpstr>
      <vt:lpstr>3_Office Theme</vt:lpstr>
      <vt:lpstr>Supporting Regional AfL  in K-12 Mathematics  through Networked Professional Learning</vt:lpstr>
      <vt:lpstr>PowerPoint Presentation</vt:lpstr>
      <vt:lpstr>PowerPoint Presentation</vt:lpstr>
      <vt:lpstr>PowerPoint Presentation</vt:lpstr>
      <vt:lpstr>“Looking at Assessment and Learning  in New Ways” ~Pedagogical Documentation Revisited, 2015 </vt:lpstr>
      <vt:lpstr>“…(S)tudents need to be flexible  in their thinking.” ~Paying Attention to Proportional Reasoning</vt:lpstr>
      <vt:lpstr>Renfrew County DSB</vt:lpstr>
      <vt:lpstr>Year Three Inquiry Question</vt:lpstr>
      <vt:lpstr>PowerPoint Presentation</vt:lpstr>
      <vt:lpstr>Observational Tool</vt:lpstr>
      <vt:lpstr> Learnings and Wonderings</vt:lpstr>
      <vt:lpstr>Catholic DSB of Eastern Ontario</vt:lpstr>
      <vt:lpstr>PowerPoint Presentation</vt:lpstr>
      <vt:lpstr>PowerPoint Presentation</vt:lpstr>
      <vt:lpstr>Key Findings  </vt:lpstr>
      <vt:lpstr>Algonquin Lakeshore Catholic DSB</vt:lpstr>
      <vt:lpstr>Algonquin Lakeshore Catholic DSB</vt:lpstr>
      <vt:lpstr>EOSDN Math Project Guiding Questions Moving from Year 2 into Year 3   </vt:lpstr>
      <vt:lpstr>PowerPoint Presentation</vt:lpstr>
      <vt:lpstr>PowerPoint Presentation</vt:lpstr>
      <vt:lpstr>            Integrating and Internalizing Sources of Feedback </vt:lpstr>
      <vt:lpstr>PowerPoint Presentation</vt:lpstr>
    </vt:vector>
  </TitlesOfParts>
  <Company>Queen's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EOSDN</cp:lastModifiedBy>
  <cp:revision>300</cp:revision>
  <dcterms:created xsi:type="dcterms:W3CDTF">2012-02-16T19:45:39Z</dcterms:created>
  <dcterms:modified xsi:type="dcterms:W3CDTF">2016-05-16T13:30:13Z</dcterms:modified>
</cp:coreProperties>
</file>